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1"/>
  </p:notesMasterIdLst>
  <p:handoutMasterIdLst>
    <p:handoutMasterId r:id="rId62"/>
  </p:handoutMasterIdLst>
  <p:sldIdLst>
    <p:sldId id="356" r:id="rId7"/>
    <p:sldId id="369" r:id="rId8"/>
    <p:sldId id="424" r:id="rId9"/>
    <p:sldId id="396" r:id="rId10"/>
    <p:sldId id="397" r:id="rId11"/>
    <p:sldId id="398" r:id="rId12"/>
    <p:sldId id="423" r:id="rId13"/>
    <p:sldId id="399" r:id="rId14"/>
    <p:sldId id="400" r:id="rId15"/>
    <p:sldId id="401" r:id="rId16"/>
    <p:sldId id="402" r:id="rId17"/>
    <p:sldId id="403" r:id="rId18"/>
    <p:sldId id="404" r:id="rId19"/>
    <p:sldId id="405" r:id="rId20"/>
    <p:sldId id="406" r:id="rId21"/>
    <p:sldId id="431" r:id="rId22"/>
    <p:sldId id="407" r:id="rId23"/>
    <p:sldId id="408" r:id="rId24"/>
    <p:sldId id="425" r:id="rId25"/>
    <p:sldId id="409" r:id="rId26"/>
    <p:sldId id="410" r:id="rId27"/>
    <p:sldId id="411" r:id="rId28"/>
    <p:sldId id="412" r:id="rId29"/>
    <p:sldId id="413" r:id="rId30"/>
    <p:sldId id="426" r:id="rId31"/>
    <p:sldId id="415" r:id="rId32"/>
    <p:sldId id="417" r:id="rId33"/>
    <p:sldId id="430" r:id="rId34"/>
    <p:sldId id="429" r:id="rId35"/>
    <p:sldId id="418" r:id="rId36"/>
    <p:sldId id="419" r:id="rId37"/>
    <p:sldId id="420" r:id="rId38"/>
    <p:sldId id="422" r:id="rId39"/>
    <p:sldId id="428" r:id="rId40"/>
    <p:sldId id="414" r:id="rId41"/>
    <p:sldId id="416" r:id="rId42"/>
    <p:sldId id="370" r:id="rId43"/>
    <p:sldId id="392" r:id="rId44"/>
    <p:sldId id="371" r:id="rId45"/>
    <p:sldId id="372" r:id="rId46"/>
    <p:sldId id="373" r:id="rId47"/>
    <p:sldId id="394" r:id="rId48"/>
    <p:sldId id="375" r:id="rId49"/>
    <p:sldId id="376" r:id="rId50"/>
    <p:sldId id="393" r:id="rId51"/>
    <p:sldId id="391" r:id="rId52"/>
    <p:sldId id="390" r:id="rId53"/>
    <p:sldId id="378" r:id="rId54"/>
    <p:sldId id="377" r:id="rId55"/>
    <p:sldId id="389" r:id="rId56"/>
    <p:sldId id="379" r:id="rId57"/>
    <p:sldId id="395" r:id="rId58"/>
    <p:sldId id="380" r:id="rId59"/>
    <p:sldId id="381" r:id="rId60"/>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8FD2"/>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8303" autoAdjust="0"/>
  </p:normalViewPr>
  <p:slideViewPr>
    <p:cSldViewPr snapToGrid="0">
      <p:cViewPr varScale="1">
        <p:scale>
          <a:sx n="113" d="100"/>
          <a:sy n="113" d="100"/>
        </p:scale>
        <p:origin x="810" y="9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284448490622305"/>
          <c:y val="2.9692476916371611E-3"/>
          <c:w val="0.4620606955380589"/>
          <c:h val="0.84285219742549367"/>
        </c:manualLayout>
      </c:layout>
      <c:barChart>
        <c:barDir val="bar"/>
        <c:grouping val="clustered"/>
        <c:varyColors val="0"/>
        <c:ser>
          <c:idx val="0"/>
          <c:order val="0"/>
          <c:tx>
            <c:strRef>
              <c:f>Tabelle1!$B$1</c:f>
              <c:strCache>
                <c:ptCount val="1"/>
                <c:pt idx="0">
                  <c:v>Datenreihe 1</c:v>
                </c:pt>
              </c:strCache>
            </c:strRef>
          </c:tx>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1F6-402B-A596-BD570BB9832D}"/>
            </c:ext>
          </c:extLst>
        </c:ser>
        <c:ser>
          <c:idx val="1"/>
          <c:order val="1"/>
          <c:tx>
            <c:strRef>
              <c:f>Tabelle1!$C$1</c:f>
              <c:strCache>
                <c:ptCount val="1"/>
                <c:pt idx="0">
                  <c:v>Datenreihe 2</c:v>
                </c:pt>
              </c:strCache>
            </c:strRef>
          </c:tx>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1F6-402B-A596-BD570BB9832D}"/>
            </c:ext>
          </c:extLst>
        </c:ser>
        <c:ser>
          <c:idx val="2"/>
          <c:order val="2"/>
          <c:tx>
            <c:strRef>
              <c:f>Tabelle1!$D$1</c:f>
              <c:strCache>
                <c:ptCount val="1"/>
                <c:pt idx="0">
                  <c:v>Datenreihe 3</c:v>
                </c:pt>
              </c:strCache>
            </c:strRef>
          </c:tx>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1F6-402B-A596-BD570BB9832D}"/>
            </c:ext>
          </c:extLst>
        </c:ser>
        <c:dLbls>
          <c:showLegendKey val="0"/>
          <c:showVal val="0"/>
          <c:showCatName val="0"/>
          <c:showSerName val="0"/>
          <c:showPercent val="0"/>
          <c:showBubbleSize val="0"/>
        </c:dLbls>
        <c:gapWidth val="150"/>
        <c:axId val="771841696"/>
        <c:axId val="771842240"/>
      </c:barChart>
      <c:catAx>
        <c:axId val="771841696"/>
        <c:scaling>
          <c:orientation val="maxMin"/>
        </c:scaling>
        <c:delete val="0"/>
        <c:axPos val="l"/>
        <c:numFmt formatCode="General" sourceLinked="0"/>
        <c:majorTickMark val="out"/>
        <c:minorTickMark val="none"/>
        <c:tickLblPos val="nextTo"/>
        <c:spPr>
          <a:ln>
            <a:noFill/>
          </a:ln>
        </c:spPr>
        <c:crossAx val="771842240"/>
        <c:crosses val="autoZero"/>
        <c:auto val="1"/>
        <c:lblAlgn val="ctr"/>
        <c:lblOffset val="100"/>
        <c:noMultiLvlLbl val="0"/>
      </c:catAx>
      <c:valAx>
        <c:axId val="771842240"/>
        <c:scaling>
          <c:orientation val="minMax"/>
        </c:scaling>
        <c:delete val="1"/>
        <c:axPos val="t"/>
        <c:numFmt formatCode="General" sourceLinked="1"/>
        <c:majorTickMark val="out"/>
        <c:minorTickMark val="none"/>
        <c:tickLblPos val="none"/>
        <c:crossAx val="771841696"/>
        <c:crosses val="autoZero"/>
        <c:crossBetween val="between"/>
      </c:valAx>
      <c:spPr>
        <a:noFill/>
        <a:ln w="25400">
          <a:noFill/>
        </a:ln>
      </c:spPr>
    </c:plotArea>
    <c:legend>
      <c:legendPos val="r"/>
      <c:layout>
        <c:manualLayout>
          <c:xMode val="edge"/>
          <c:yMode val="edge"/>
          <c:x val="0.12911754177788201"/>
          <c:y val="0.88845197256189412"/>
          <c:w val="0.63252645439265498"/>
          <c:h val="4.7614212345838999E-2"/>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8D3-4945-AA8E-16CD9BBD1BC7}"/>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8D3-4945-AA8E-16CD9BBD1BC7}"/>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8D3-4945-AA8E-16CD9BBD1BC7}"/>
            </c:ext>
          </c:extLst>
        </c:ser>
        <c:dLbls>
          <c:showLegendKey val="0"/>
          <c:showVal val="0"/>
          <c:showCatName val="0"/>
          <c:showSerName val="0"/>
          <c:showPercent val="0"/>
          <c:showBubbleSize val="0"/>
        </c:dLbls>
        <c:gapWidth val="219"/>
        <c:overlap val="-27"/>
        <c:axId val="779650352"/>
        <c:axId val="779646000"/>
      </c:barChart>
      <c:catAx>
        <c:axId val="77965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79646000"/>
        <c:crosses val="autoZero"/>
        <c:auto val="1"/>
        <c:lblAlgn val="ctr"/>
        <c:lblOffset val="100"/>
        <c:noMultiLvlLbl val="0"/>
      </c:catAx>
      <c:valAx>
        <c:axId val="779646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9650352"/>
        <c:crosses val="autoZero"/>
        <c:crossBetween val="between"/>
      </c:valAx>
      <c:spPr>
        <a:noFill/>
        <a:ln>
          <a:noFill/>
        </a:ln>
        <a:effectLst/>
      </c:spPr>
    </c:plotArea>
    <c:legend>
      <c:legendPos val="b"/>
      <c:layout>
        <c:manualLayout>
          <c:xMode val="edge"/>
          <c:yMode val="edge"/>
          <c:x val="0.28357421553649131"/>
          <c:y val="0.94919412095734657"/>
          <c:w val="0.43285156892702098"/>
          <c:h val="5.080587904265288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11/07/2016</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11/07/2016</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189358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43411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260498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51660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186483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353218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317757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16369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91641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379339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274021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516018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1904959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1562781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712437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06547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103507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val="4151420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324627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36</a:t>
            </a:fld>
            <a:endParaRPr lang="en-GB"/>
          </a:p>
        </p:txBody>
      </p:sp>
    </p:spTree>
    <p:extLst>
      <p:ext uri="{BB962C8B-B14F-4D97-AF65-F5344CB8AC3E}">
        <p14:creationId xmlns:p14="http://schemas.microsoft.com/office/powerpoint/2010/main" val="36537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27571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399101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74998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8843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73544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72437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8705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a:t>Jonas Mayer (TUM) | 13.07.2016 | A Metric for Hand Comfort/Discomfort Evaluation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Fakultät für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b="1" dirty="0"/>
              <a:t>A Metric for Hand Comfort/Discomfort Evaluation</a:t>
            </a:r>
            <a:br>
              <a:rPr lang="en-US" b="1" dirty="0"/>
            </a:br>
            <a:r>
              <a:rPr lang="en-US" dirty="0"/>
              <a:t>Towards Expressivity in Spatial Control</a:t>
            </a:r>
            <a:endParaRPr lang="de-DE" dirty="0"/>
          </a:p>
        </p:txBody>
      </p:sp>
      <p:sp>
        <p:nvSpPr>
          <p:cNvPr id="3" name="Inhaltsplatzhalter 2"/>
          <p:cNvSpPr>
            <a:spLocks noGrp="1"/>
          </p:cNvSpPr>
          <p:nvPr>
            <p:ph idx="10"/>
          </p:nvPr>
        </p:nvSpPr>
        <p:spPr/>
        <p:txBody>
          <a:bodyPr/>
          <a:lstStyle/>
          <a:p>
            <a:r>
              <a:rPr lang="de-DE" dirty="0"/>
              <a:t>Bachelor Thesis </a:t>
            </a:r>
            <a:r>
              <a:rPr lang="en-US" dirty="0"/>
              <a:t>Presentation</a:t>
            </a:r>
          </a:p>
          <a:p>
            <a:endParaRPr lang="en-US" dirty="0"/>
          </a:p>
          <a:p>
            <a:r>
              <a:rPr lang="en-US" dirty="0"/>
              <a:t>Jonas Mayer</a:t>
            </a:r>
          </a:p>
          <a:p>
            <a:r>
              <a:rPr lang="en-US" dirty="0" err="1"/>
              <a:t>Garching</a:t>
            </a:r>
            <a:r>
              <a:rPr lang="en-US" dirty="0"/>
              <a:t>, July 13th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Deviation from Range of Rest Posture (RRP)</a:t>
            </a:r>
          </a:p>
          <a:p>
            <a:pPr>
              <a:lnSpc>
                <a:spcPct val="150000"/>
              </a:lnSpc>
            </a:pPr>
            <a:r>
              <a:rPr lang="en-US" sz="2200" dirty="0" err="1"/>
              <a:t>Apostolico</a:t>
            </a:r>
            <a:r>
              <a:rPr lang="en-US" sz="2200" dirty="0"/>
              <a:t> et al:</a:t>
            </a:r>
          </a:p>
          <a:p>
            <a:pPr marL="342900" indent="-342900">
              <a:lnSpc>
                <a:spcPct val="150000"/>
              </a:lnSpc>
              <a:buFont typeface="Arial" panose="020B0604020202020204" pitchFamily="34" charset="0"/>
              <a:buChar char="•"/>
            </a:pPr>
            <a:r>
              <a:rPr lang="en-US" sz="2200" dirty="0"/>
              <a:t>Every joint has a rest posture</a:t>
            </a:r>
          </a:p>
          <a:p>
            <a:pPr marL="342900" indent="-342900">
              <a:lnSpc>
                <a:spcPct val="150000"/>
              </a:lnSpc>
              <a:buFont typeface="Arial" panose="020B0604020202020204" pitchFamily="34" charset="0"/>
              <a:buChar char="•"/>
            </a:pPr>
            <a:r>
              <a:rPr lang="en-US" sz="2200" dirty="0"/>
              <a:t>When in the rest posture, maximum comfort is perceived</a:t>
            </a:r>
          </a:p>
          <a:p>
            <a:pPr marL="519113" lvl="1" indent="-342900">
              <a:lnSpc>
                <a:spcPct val="150000"/>
              </a:lnSpc>
              <a:buFont typeface="Arial" panose="020B0604020202020204" pitchFamily="34" charset="0"/>
              <a:buChar char="→"/>
            </a:pPr>
            <a:r>
              <a:rPr lang="en-US" sz="2200" dirty="0"/>
              <a:t>Deviation from rest posture should decrease comfort</a:t>
            </a:r>
          </a:p>
          <a:p>
            <a:pPr marL="342900" indent="-342900">
              <a:lnSpc>
                <a:spcPct val="150000"/>
              </a:lnSpc>
              <a:buFont typeface="Arial" panose="020B0604020202020204" pitchFamily="34" charset="0"/>
              <a:buChar char="•"/>
            </a:pPr>
            <a:r>
              <a:rPr lang="en-US" sz="2200" dirty="0"/>
              <a:t>Due to anatomical differences: look at Range of Rest Posture</a:t>
            </a:r>
          </a:p>
          <a:p>
            <a:pPr marL="342900" indent="-342900">
              <a:lnSpc>
                <a:spcPct val="150000"/>
              </a:lnSpc>
              <a:buFont typeface="Arial" panose="020B0604020202020204" pitchFamily="34" charset="0"/>
              <a:buChar char="•"/>
            </a:pPr>
            <a:r>
              <a:rPr lang="en-US" sz="2200" dirty="0"/>
              <a:t>In our case: look at the RRPs for all hand joints</a:t>
            </a:r>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746147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Inter Finger Angles (IFA)</a:t>
            </a:r>
          </a:p>
          <a:p>
            <a:pPr>
              <a:lnSpc>
                <a:spcPct val="150000"/>
              </a:lnSpc>
            </a:pPr>
            <a:r>
              <a:rPr lang="en-US" sz="2200" dirty="0"/>
              <a:t>Complex Hand Anatomy:</a:t>
            </a:r>
          </a:p>
          <a:p>
            <a:pPr marL="342900" indent="-342900">
              <a:lnSpc>
                <a:spcPct val="150000"/>
              </a:lnSpc>
              <a:buFont typeface="Arial" panose="020B0604020202020204" pitchFamily="34" charset="0"/>
              <a:buChar char="•"/>
            </a:pPr>
            <a:r>
              <a:rPr lang="en-US" sz="2200" dirty="0"/>
              <a:t>Finger </a:t>
            </a:r>
            <a:r>
              <a:rPr lang="en-US" sz="2200" dirty="0" err="1"/>
              <a:t>extendors</a:t>
            </a:r>
            <a:r>
              <a:rPr lang="en-US" sz="2200" dirty="0"/>
              <a:t> and flexors share same muscles</a:t>
            </a:r>
          </a:p>
          <a:p>
            <a:pPr marL="342900" indent="-342900">
              <a:lnSpc>
                <a:spcPct val="150000"/>
              </a:lnSpc>
              <a:buFont typeface="Arial" panose="020B0604020202020204" pitchFamily="34" charset="0"/>
              <a:buChar char="•"/>
            </a:pPr>
            <a:r>
              <a:rPr lang="en-US" sz="2200" dirty="0"/>
              <a:t>Inter-finger tendons</a:t>
            </a:r>
          </a:p>
          <a:p>
            <a:pPr marL="519113" lvl="1" indent="-342900">
              <a:lnSpc>
                <a:spcPct val="150000"/>
              </a:lnSpc>
              <a:buFont typeface="Arial" panose="020B0604020202020204" pitchFamily="34" charset="0"/>
              <a:buChar char="→"/>
            </a:pPr>
            <a:r>
              <a:rPr lang="en-US" sz="2200" dirty="0"/>
              <a:t>Individual finger movement limited</a:t>
            </a:r>
          </a:p>
          <a:p>
            <a:pPr marL="342900" indent="-342900">
              <a:lnSpc>
                <a:spcPct val="150000"/>
              </a:lnSpc>
              <a:buFont typeface="Arial" panose="020B0604020202020204" pitchFamily="34" charset="0"/>
              <a:buChar char="•"/>
            </a:pPr>
            <a:r>
              <a:rPr lang="en-US" sz="2200" dirty="0"/>
              <a:t>High inter finger angle differences create stress on tendons, muscles</a:t>
            </a:r>
          </a:p>
          <a:p>
            <a:pPr marL="519113" lvl="1" indent="-342900">
              <a:lnSpc>
                <a:spcPct val="150000"/>
              </a:lnSpc>
              <a:buFont typeface="Arial" panose="020B0604020202020204" pitchFamily="34" charset="0"/>
              <a:buChar char="→"/>
            </a:pPr>
            <a:r>
              <a:rPr lang="en-US" sz="2200" dirty="0"/>
              <a:t>Discomfort</a:t>
            </a:r>
          </a:p>
          <a:p>
            <a:pPr marL="342900" indent="-342900">
              <a:lnSpc>
                <a:spcPct val="150000"/>
              </a:lnSpc>
              <a:buFont typeface="Arial" panose="020B0604020202020204" pitchFamily="34" charset="0"/>
              <a:buChar char="•"/>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3" name="Grafik 2"/>
          <p:cNvPicPr>
            <a:picLocks noChangeAspect="1"/>
          </p:cNvPicPr>
          <p:nvPr/>
        </p:nvPicPr>
        <p:blipFill>
          <a:blip r:embed="rId3"/>
          <a:stretch>
            <a:fillRect/>
          </a:stretch>
        </p:blipFill>
        <p:spPr>
          <a:xfrm>
            <a:off x="5169159" y="2232034"/>
            <a:ext cx="3840692" cy="3413948"/>
          </a:xfrm>
          <a:prstGeom prst="rect">
            <a:avLst/>
          </a:prstGeom>
          <a:ln>
            <a:noFill/>
          </a:ln>
          <a:effectLst>
            <a:softEdge rad="112500"/>
          </a:effectLst>
        </p:spPr>
      </p:pic>
    </p:spTree>
    <p:extLst>
      <p:ext uri="{BB962C8B-B14F-4D97-AF65-F5344CB8AC3E}">
        <p14:creationId xmlns:p14="http://schemas.microsoft.com/office/powerpoint/2010/main" val="268518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7791977" cy="4699572"/>
          </a:xfrm>
        </p:spPr>
        <p:txBody>
          <a:bodyPr/>
          <a:lstStyle/>
          <a:p>
            <a:pPr>
              <a:lnSpc>
                <a:spcPct val="150000"/>
              </a:lnSpc>
            </a:pPr>
            <a:r>
              <a:rPr lang="en-US" sz="2600" b="1" dirty="0">
                <a:solidFill>
                  <a:srgbClr val="568FD2"/>
                </a:solidFill>
              </a:rPr>
              <a:t>Finger Hyperextension (HE)</a:t>
            </a:r>
          </a:p>
          <a:p>
            <a:pPr marL="342900" indent="-342900">
              <a:lnSpc>
                <a:spcPct val="150000"/>
              </a:lnSpc>
              <a:buFont typeface="Arial" panose="020B0604020202020204" pitchFamily="34" charset="0"/>
              <a:buChar char="•"/>
            </a:pPr>
            <a:r>
              <a:rPr lang="de-DE" sz="2200" dirty="0" err="1"/>
              <a:t>LaViola</a:t>
            </a:r>
            <a:r>
              <a:rPr lang="de-DE" sz="2200" dirty="0"/>
              <a:t> et al. : </a:t>
            </a:r>
            <a:r>
              <a:rPr lang="en-US" sz="2200" dirty="0"/>
              <a:t>“[hyperextension] puts more strain on the [MCP] joints and tendons than the hand is accustomed to”</a:t>
            </a:r>
          </a:p>
          <a:p>
            <a:pPr marL="519113" lvl="1" indent="-342900">
              <a:lnSpc>
                <a:spcPct val="150000"/>
              </a:lnSpc>
              <a:buFont typeface="Arial" panose="020B0604020202020204" pitchFamily="34" charset="0"/>
              <a:buChar char="→"/>
            </a:pPr>
            <a:r>
              <a:rPr lang="en-US" sz="2200" dirty="0"/>
              <a:t>High stress on joints, tendons, muscles</a:t>
            </a:r>
          </a:p>
          <a:p>
            <a:pPr marL="519113" lvl="1" indent="-342900">
              <a:lnSpc>
                <a:spcPct val="150000"/>
              </a:lnSpc>
              <a:buFont typeface="Arial" panose="020B0604020202020204" pitchFamily="34" charset="0"/>
              <a:buChar char="→"/>
            </a:pPr>
            <a:r>
              <a:rPr lang="en-US" sz="2200" dirty="0"/>
              <a:t>Discomfort</a:t>
            </a:r>
            <a:endParaRPr lang="de-DE" sz="2200" dirty="0"/>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Picture 2318"/>
          <p:cNvPicPr/>
          <p:nvPr/>
        </p:nvPicPr>
        <p:blipFill rotWithShape="1">
          <a:blip r:embed="rId3"/>
          <a:srcRect l="6368" t="9524" r="35063" b="71429"/>
          <a:stretch/>
        </p:blipFill>
        <p:spPr>
          <a:xfrm>
            <a:off x="3261254" y="3869267"/>
            <a:ext cx="4739745" cy="2396065"/>
          </a:xfrm>
          <a:prstGeom prst="rect">
            <a:avLst/>
          </a:prstGeom>
          <a:ln>
            <a:noFill/>
          </a:ln>
          <a:effectLst>
            <a:softEdge rad="112500"/>
          </a:effectLst>
        </p:spPr>
      </p:pic>
    </p:spTree>
    <p:extLst>
      <p:ext uri="{BB962C8B-B14F-4D97-AF65-F5344CB8AC3E}">
        <p14:creationId xmlns:p14="http://schemas.microsoft.com/office/powerpoint/2010/main" val="381772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Finger Abduction (FA)</a:t>
            </a:r>
          </a:p>
          <a:p>
            <a:pPr>
              <a:lnSpc>
                <a:spcPct val="150000"/>
              </a:lnSpc>
            </a:pPr>
            <a:r>
              <a:rPr lang="en-US" sz="2200" dirty="0"/>
              <a:t>Analog to hyperextension:</a:t>
            </a:r>
          </a:p>
          <a:p>
            <a:pPr marL="342900" indent="-342900">
              <a:lnSpc>
                <a:spcPct val="150000"/>
              </a:lnSpc>
              <a:buFont typeface="Arial" panose="020B0604020202020204" pitchFamily="34" charset="0"/>
              <a:buChar char="•"/>
            </a:pPr>
            <a:r>
              <a:rPr lang="en-US" sz="2200" dirty="0"/>
              <a:t>High abduction creates stress on joints, tendons, muscles, soft tissue</a:t>
            </a:r>
          </a:p>
          <a:p>
            <a:pPr marL="519113" lvl="1" indent="-342900">
              <a:lnSpc>
                <a:spcPct val="150000"/>
              </a:lnSpc>
              <a:buFont typeface="Arial" panose="020B0604020202020204" pitchFamily="34" charset="0"/>
              <a:buChar char="→"/>
            </a:pPr>
            <a:r>
              <a:rPr lang="en-US" sz="2200" dirty="0"/>
              <a:t>Discomfort </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Picture 2318"/>
          <p:cNvPicPr/>
          <p:nvPr/>
        </p:nvPicPr>
        <p:blipFill rotWithShape="1">
          <a:blip r:embed="rId3"/>
          <a:srcRect l="63862" b="64153"/>
          <a:stretch/>
        </p:blipFill>
        <p:spPr>
          <a:xfrm>
            <a:off x="5558626" y="1762188"/>
            <a:ext cx="2814908" cy="4140200"/>
          </a:xfrm>
          <a:prstGeom prst="rect">
            <a:avLst/>
          </a:prstGeom>
        </p:spPr>
      </p:pic>
    </p:spTree>
    <p:extLst>
      <p:ext uri="{BB962C8B-B14F-4D97-AF65-F5344CB8AC3E}">
        <p14:creationId xmlns:p14="http://schemas.microsoft.com/office/powerpoint/2010/main" val="146857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Hand Model:</a:t>
            </a:r>
          </a:p>
          <a:p>
            <a:pPr>
              <a:lnSpc>
                <a:spcPct val="150000"/>
              </a:lnSpc>
            </a:pPr>
            <a:r>
              <a:rPr lang="en-US" sz="2000" dirty="0"/>
              <a:t>21 DOF Angle Based Hand</a:t>
            </a:r>
          </a:p>
          <a:p>
            <a:pPr marL="342900" indent="-342900">
              <a:lnSpc>
                <a:spcPct val="150000"/>
              </a:lnSpc>
              <a:buFont typeface="Arial" panose="020B0604020202020204" pitchFamily="34" charset="0"/>
              <a:buChar char="→"/>
            </a:pPr>
            <a:r>
              <a:rPr lang="en-US" sz="2000" dirty="0"/>
              <a:t>Interpret Hand as a vector of length 21</a:t>
            </a:r>
          </a:p>
          <a:p>
            <a:pPr>
              <a:lnSpc>
                <a:spcPct val="150000"/>
              </a:lnSpc>
            </a:pPr>
            <a:r>
              <a:rPr lang="en-US" sz="2600" b="1" dirty="0">
                <a:solidFill>
                  <a:srgbClr val="568FD2"/>
                </a:solidFill>
              </a:rPr>
              <a:t>In  Theory:</a:t>
            </a:r>
          </a:p>
          <a:p>
            <a:pPr marL="342900" indent="-342900">
              <a:lnSpc>
                <a:spcPct val="150000"/>
              </a:lnSpc>
              <a:buFont typeface="Arial" panose="020B0604020202020204" pitchFamily="34" charset="0"/>
              <a:buChar char="•"/>
            </a:pPr>
            <a:r>
              <a:rPr lang="en-US" sz="2000" dirty="0"/>
              <a:t>There is a RRP for each DOF</a:t>
            </a:r>
          </a:p>
          <a:p>
            <a:pPr marL="519113" lvl="1" indent="-342900">
              <a:lnSpc>
                <a:spcPct val="150000"/>
              </a:lnSpc>
              <a:buFont typeface="Arial" panose="020B0604020202020204" pitchFamily="34" charset="0"/>
              <a:buChar char="→"/>
            </a:pPr>
            <a:r>
              <a:rPr lang="en-US" sz="2000" dirty="0"/>
              <a:t>Identify RRP for each DOF</a:t>
            </a:r>
          </a:p>
          <a:p>
            <a:pPr marL="519113" lvl="1" indent="-342900">
              <a:lnSpc>
                <a:spcPct val="150000"/>
              </a:lnSpc>
              <a:buFont typeface="Arial" panose="020B0604020202020204" pitchFamily="34" charset="0"/>
              <a:buChar char="→"/>
            </a:pPr>
            <a:r>
              <a:rPr lang="en-US" sz="2000" dirty="0"/>
              <a:t>For a particular hand posture, add up the distances to the RPP for each joint</a:t>
            </a:r>
          </a:p>
        </p:txBody>
      </p:sp>
      <p:sp>
        <p:nvSpPr>
          <p:cNvPr id="5" name="Titel 4"/>
          <p:cNvSpPr>
            <a:spLocks noGrp="1"/>
          </p:cNvSpPr>
          <p:nvPr>
            <p:ph type="title"/>
          </p:nvPr>
        </p:nvSpPr>
        <p:spPr>
          <a:xfrm>
            <a:off x="319090" y="994334"/>
            <a:ext cx="8508999" cy="410369"/>
          </a:xfrm>
        </p:spPr>
        <p:txBody>
          <a:bodyPr/>
          <a:lstStyle/>
          <a:p>
            <a:r>
              <a:rPr lang="en-US" sz="2800" b="1" dirty="0">
                <a:solidFill>
                  <a:schemeClr val="bg2"/>
                </a:solidFill>
              </a:rPr>
              <a:t>2.3 Concrete Implementation: RRP Metric Comp.</a:t>
            </a:r>
          </a:p>
        </p:txBody>
      </p:sp>
      <p:sp>
        <p:nvSpPr>
          <p:cNvPr id="7" name="Abgerundetes Rechteck 6"/>
          <p:cNvSpPr/>
          <p:nvPr/>
        </p:nvSpPr>
        <p:spPr>
          <a:xfrm>
            <a:off x="6512767" y="3965510"/>
            <a:ext cx="1950098" cy="2276669"/>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cxnSp>
        <p:nvCxnSpPr>
          <p:cNvPr id="29" name="Gerader Verbinder 28"/>
          <p:cNvCxnSpPr/>
          <p:nvPr/>
        </p:nvCxnSpPr>
        <p:spPr>
          <a:xfrm flipH="1">
            <a:off x="6669551"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36" name="Gerader Verbinder 35"/>
          <p:cNvCxnSpPr/>
          <p:nvPr/>
        </p:nvCxnSpPr>
        <p:spPr>
          <a:xfrm flipH="1" flipV="1">
            <a:off x="6545549"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18" name="Flussdiagramm: Verbindungsstelle 17"/>
          <p:cNvSpPr/>
          <p:nvPr/>
        </p:nvSpPr>
        <p:spPr>
          <a:xfrm>
            <a:off x="6602473"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11" name="Flussdiagramm: Verbindungsstelle 10"/>
          <p:cNvSpPr/>
          <p:nvPr/>
        </p:nvSpPr>
        <p:spPr>
          <a:xfrm>
            <a:off x="6453551"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3" name="Gerader Verbinder 42"/>
          <p:cNvCxnSpPr/>
          <p:nvPr/>
        </p:nvCxnSpPr>
        <p:spPr>
          <a:xfrm flipH="1">
            <a:off x="7175994"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4" name="Gerader Verbinder 43"/>
          <p:cNvCxnSpPr/>
          <p:nvPr/>
        </p:nvCxnSpPr>
        <p:spPr>
          <a:xfrm flipH="1" flipV="1">
            <a:off x="7051992"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45" name="Flussdiagramm: Verbindungsstelle 44"/>
          <p:cNvSpPr/>
          <p:nvPr/>
        </p:nvSpPr>
        <p:spPr>
          <a:xfrm>
            <a:off x="7108916"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7" name="Flussdiagramm: Verbindungsstelle 46"/>
          <p:cNvSpPr/>
          <p:nvPr/>
        </p:nvSpPr>
        <p:spPr>
          <a:xfrm>
            <a:off x="6959994"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8" name="Gerader Verbinder 47"/>
          <p:cNvCxnSpPr/>
          <p:nvPr/>
        </p:nvCxnSpPr>
        <p:spPr>
          <a:xfrm flipH="1">
            <a:off x="7682437"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9" name="Gerader Verbinder 48"/>
          <p:cNvCxnSpPr/>
          <p:nvPr/>
        </p:nvCxnSpPr>
        <p:spPr>
          <a:xfrm flipH="1" flipV="1">
            <a:off x="7558435"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0" name="Flussdiagramm: Verbindungsstelle 49"/>
          <p:cNvSpPr/>
          <p:nvPr/>
        </p:nvSpPr>
        <p:spPr>
          <a:xfrm>
            <a:off x="7615359"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2" name="Flussdiagramm: Verbindungsstelle 51"/>
          <p:cNvSpPr/>
          <p:nvPr/>
        </p:nvSpPr>
        <p:spPr>
          <a:xfrm>
            <a:off x="7466437"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3" name="Gerader Verbinder 52"/>
          <p:cNvCxnSpPr/>
          <p:nvPr/>
        </p:nvCxnSpPr>
        <p:spPr>
          <a:xfrm flipH="1">
            <a:off x="8188880"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54" name="Gerader Verbinder 53"/>
          <p:cNvCxnSpPr/>
          <p:nvPr/>
        </p:nvCxnSpPr>
        <p:spPr>
          <a:xfrm flipH="1" flipV="1">
            <a:off x="8064878"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5" name="Flussdiagramm: Verbindungsstelle 54"/>
          <p:cNvSpPr/>
          <p:nvPr/>
        </p:nvSpPr>
        <p:spPr>
          <a:xfrm>
            <a:off x="8121802"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7" name="Flussdiagramm: Verbindungsstelle 56"/>
          <p:cNvSpPr/>
          <p:nvPr/>
        </p:nvSpPr>
        <p:spPr>
          <a:xfrm>
            <a:off x="7972880"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8" name="Gerader Verbinder 57"/>
          <p:cNvCxnSpPr/>
          <p:nvPr/>
        </p:nvCxnSpPr>
        <p:spPr>
          <a:xfrm flipH="1" flipV="1">
            <a:off x="6292328" y="1850076"/>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0" name="Gerader Verbinder 59"/>
          <p:cNvCxnSpPr/>
          <p:nvPr/>
        </p:nvCxnSpPr>
        <p:spPr>
          <a:xfrm flipH="1" flipV="1">
            <a:off x="6793558" y="1834942"/>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1" name="Gerader Verbinder 60"/>
          <p:cNvCxnSpPr/>
          <p:nvPr/>
        </p:nvCxnSpPr>
        <p:spPr>
          <a:xfrm flipH="1" flipV="1">
            <a:off x="7294788" y="1819808"/>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2" name="Gerader Verbinder 61"/>
          <p:cNvCxnSpPr/>
          <p:nvPr/>
        </p:nvCxnSpPr>
        <p:spPr>
          <a:xfrm flipH="1" flipV="1">
            <a:off x="7796018" y="1804674"/>
            <a:ext cx="310145" cy="444534"/>
          </a:xfrm>
          <a:prstGeom prst="line">
            <a:avLst/>
          </a:prstGeom>
        </p:spPr>
        <p:style>
          <a:lnRef idx="2">
            <a:schemeClr val="dk1"/>
          </a:lnRef>
          <a:fillRef idx="0">
            <a:schemeClr val="dk1"/>
          </a:fillRef>
          <a:effectRef idx="1">
            <a:schemeClr val="dk1"/>
          </a:effectRef>
          <a:fontRef idx="minor">
            <a:schemeClr val="tx1"/>
          </a:fontRef>
        </p:style>
      </p:cxnSp>
      <p:sp>
        <p:nvSpPr>
          <p:cNvPr id="22" name="Flussdiagramm: Verbindungsstelle 21"/>
          <p:cNvSpPr/>
          <p:nvPr/>
        </p:nvSpPr>
        <p:spPr>
          <a:xfrm>
            <a:off x="6369612"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6" name="Flussdiagramm: Verbindungsstelle 45"/>
          <p:cNvSpPr/>
          <p:nvPr/>
        </p:nvSpPr>
        <p:spPr>
          <a:xfrm>
            <a:off x="6876055"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1" name="Flussdiagramm: Verbindungsstelle 50"/>
          <p:cNvSpPr/>
          <p:nvPr/>
        </p:nvSpPr>
        <p:spPr>
          <a:xfrm>
            <a:off x="7382498"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6" name="Flussdiagramm: Verbindungsstelle 55"/>
          <p:cNvSpPr/>
          <p:nvPr/>
        </p:nvSpPr>
        <p:spPr>
          <a:xfrm>
            <a:off x="7888941"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cxnSp>
        <p:nvCxnSpPr>
          <p:cNvPr id="64" name="Gerader Verbinder 63"/>
          <p:cNvCxnSpPr/>
          <p:nvPr/>
        </p:nvCxnSpPr>
        <p:spPr>
          <a:xfrm flipH="1" flipV="1">
            <a:off x="5762780" y="4668416"/>
            <a:ext cx="740453" cy="1377233"/>
          </a:xfrm>
          <a:prstGeom prst="line">
            <a:avLst/>
          </a:prstGeom>
        </p:spPr>
        <p:style>
          <a:lnRef idx="2">
            <a:schemeClr val="dk1"/>
          </a:lnRef>
          <a:fillRef idx="0">
            <a:schemeClr val="dk1"/>
          </a:fillRef>
          <a:effectRef idx="1">
            <a:schemeClr val="dk1"/>
          </a:effectRef>
          <a:fontRef idx="minor">
            <a:schemeClr val="tx1"/>
          </a:fontRef>
        </p:style>
      </p:cxnSp>
      <p:cxnSp>
        <p:nvCxnSpPr>
          <p:cNvPr id="66" name="Gerader Verbinder 65"/>
          <p:cNvCxnSpPr/>
          <p:nvPr/>
        </p:nvCxnSpPr>
        <p:spPr>
          <a:xfrm>
            <a:off x="5546780" y="3895974"/>
            <a:ext cx="222605" cy="786302"/>
          </a:xfrm>
          <a:prstGeom prst="line">
            <a:avLst/>
          </a:prstGeom>
        </p:spPr>
        <p:style>
          <a:lnRef idx="2">
            <a:schemeClr val="dk1"/>
          </a:lnRef>
          <a:fillRef idx="0">
            <a:schemeClr val="dk1"/>
          </a:fillRef>
          <a:effectRef idx="1">
            <a:schemeClr val="dk1"/>
          </a:effectRef>
          <a:fontRef idx="minor">
            <a:schemeClr val="tx1"/>
          </a:fontRef>
        </p:style>
      </p:cxnSp>
      <p:cxnSp>
        <p:nvCxnSpPr>
          <p:cNvPr id="68" name="Gerader Verbinder 67"/>
          <p:cNvCxnSpPr/>
          <p:nvPr/>
        </p:nvCxnSpPr>
        <p:spPr>
          <a:xfrm flipV="1">
            <a:off x="5536656" y="3336787"/>
            <a:ext cx="0" cy="515576"/>
          </a:xfrm>
          <a:prstGeom prst="line">
            <a:avLst/>
          </a:prstGeom>
        </p:spPr>
        <p:style>
          <a:lnRef idx="2">
            <a:schemeClr val="dk1"/>
          </a:lnRef>
          <a:fillRef idx="0">
            <a:schemeClr val="dk1"/>
          </a:fillRef>
          <a:effectRef idx="1">
            <a:schemeClr val="dk1"/>
          </a:effectRef>
          <a:fontRef idx="minor">
            <a:schemeClr val="tx1"/>
          </a:fontRef>
        </p:style>
      </p:cxnSp>
      <p:sp>
        <p:nvSpPr>
          <p:cNvPr id="10" name="Flussdiagramm: Verbindungsstelle 9"/>
          <p:cNvSpPr/>
          <p:nvPr/>
        </p:nvSpPr>
        <p:spPr>
          <a:xfrm>
            <a:off x="6223518" y="5775649"/>
            <a:ext cx="540000" cy="540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3</a:t>
            </a:r>
          </a:p>
        </p:txBody>
      </p:sp>
      <p:sp>
        <p:nvSpPr>
          <p:cNvPr id="26" name="Flussdiagramm: Verbindungsstelle 25"/>
          <p:cNvSpPr/>
          <p:nvPr/>
        </p:nvSpPr>
        <p:spPr>
          <a:xfrm>
            <a:off x="5546780" y="445241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27" name="Flussdiagramm: Verbindungsstelle 26"/>
          <p:cNvSpPr/>
          <p:nvPr/>
        </p:nvSpPr>
        <p:spPr>
          <a:xfrm>
            <a:off x="5337385" y="367997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16173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73741"/>
            <a:ext cx="8507918" cy="4699572"/>
          </a:xfrm>
        </p:spPr>
        <p:txBody>
          <a:bodyPr/>
          <a:lstStyle/>
          <a:p>
            <a:pPr>
              <a:lnSpc>
                <a:spcPct val="150000"/>
              </a:lnSpc>
            </a:pPr>
            <a:r>
              <a:rPr lang="en-US" sz="2600" b="1" dirty="0">
                <a:solidFill>
                  <a:srgbClr val="568FD2"/>
                </a:solidFill>
              </a:rPr>
              <a:t>For simplicity:</a:t>
            </a:r>
          </a:p>
          <a:p>
            <a:pPr marL="342900" indent="-342900">
              <a:lnSpc>
                <a:spcPct val="150000"/>
              </a:lnSpc>
              <a:buFont typeface="Arial" panose="020B0604020202020204" pitchFamily="34" charset="0"/>
              <a:buChar char="•"/>
            </a:pPr>
            <a:r>
              <a:rPr lang="en-US" sz="2200" dirty="0"/>
              <a:t>Define RRP for whole hand as a set of 50 relaxed hand postures</a:t>
            </a:r>
          </a:p>
          <a:p>
            <a:pPr marL="342900" indent="-342900">
              <a:lnSpc>
                <a:spcPct val="150000"/>
              </a:lnSpc>
              <a:buFont typeface="Arial" panose="020B0604020202020204" pitchFamily="34" charset="0"/>
              <a:buChar char="•"/>
            </a:pPr>
            <a:r>
              <a:rPr lang="en-US" sz="2200" dirty="0"/>
              <a:t>Calculate minimum Euclidian distance to RRP set for particular hand</a:t>
            </a:r>
          </a:p>
          <a:p>
            <a:pPr marL="519113" lvl="1" indent="-342900">
              <a:lnSpc>
                <a:spcPct val="150000"/>
              </a:lnSpc>
              <a:buFont typeface="Arial" panose="020B0604020202020204" pitchFamily="34" charset="0"/>
              <a:buChar char="→"/>
            </a:pPr>
            <a:r>
              <a:rPr lang="en-US" sz="2200" dirty="0"/>
              <a:t>Yields RRP component for whole hand</a:t>
            </a:r>
          </a:p>
          <a:p>
            <a:pPr marL="519113" lvl="1" indent="-34290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Metric value 0: maximum comfort</a:t>
            </a:r>
          </a:p>
          <a:p>
            <a:pPr marL="342900" indent="-342900">
              <a:lnSpc>
                <a:spcPct val="150000"/>
              </a:lnSpc>
              <a:buFont typeface="Arial" panose="020B0604020202020204" pitchFamily="34" charset="0"/>
              <a:buChar char="→"/>
            </a:pPr>
            <a:r>
              <a:rPr lang="en-US" sz="2200" dirty="0"/>
              <a:t>Perceived comfort decreases when metric value increases</a:t>
            </a:r>
          </a:p>
          <a:p>
            <a:pPr marL="519113" lvl="1" indent="-342900">
              <a:lnSpc>
                <a:spcPct val="150000"/>
              </a:lnSpc>
              <a:buFont typeface="Arial" panose="020B0604020202020204" pitchFamily="34" charset="0"/>
              <a:buChar char="→"/>
            </a:pPr>
            <a:endParaRPr lang="en-US" sz="2200" dirty="0"/>
          </a:p>
        </p:txBody>
      </p:sp>
      <p:sp>
        <p:nvSpPr>
          <p:cNvPr id="5" name="Titel 4"/>
          <p:cNvSpPr>
            <a:spLocks noGrp="1"/>
          </p:cNvSpPr>
          <p:nvPr>
            <p:ph type="title"/>
          </p:nvPr>
        </p:nvSpPr>
        <p:spPr>
          <a:xfrm>
            <a:off x="319090" y="994334"/>
            <a:ext cx="8508999" cy="410369"/>
          </a:xfrm>
        </p:spPr>
        <p:txBody>
          <a:bodyPr/>
          <a:lstStyle/>
          <a:p>
            <a:r>
              <a:rPr lang="en-US" sz="2800" b="1" dirty="0">
                <a:solidFill>
                  <a:schemeClr val="bg2"/>
                </a:solidFill>
              </a:rPr>
              <a:t>2.3 Concrete Implementation: RRP Metric Comp.</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84466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4" name="Titel 3"/>
          <p:cNvSpPr>
            <a:spLocks noGrp="1"/>
          </p:cNvSpPr>
          <p:nvPr>
            <p:ph type="title"/>
          </p:nvPr>
        </p:nvSpPr>
        <p:spPr>
          <a:xfrm>
            <a:off x="319090" y="994334"/>
            <a:ext cx="8508999" cy="410369"/>
          </a:xfrm>
        </p:spPr>
        <p:txBody>
          <a:bodyPr/>
          <a:lstStyle/>
          <a:p>
            <a:r>
              <a:rPr lang="en-US" sz="2800" b="1" dirty="0">
                <a:solidFill>
                  <a:schemeClr val="bg2"/>
                </a:solidFill>
              </a:rPr>
              <a:t>2.3 Concrete Implementation: RRP Metric Comp.</a:t>
            </a:r>
            <a:endParaRPr lang="en-US" sz="2800" dirty="0"/>
          </a:p>
        </p:txBody>
      </p:sp>
      <p:pic>
        <p:nvPicPr>
          <p:cNvPr id="2" name="Grafik 1"/>
          <p:cNvPicPr>
            <a:picLocks noChangeAspect="1"/>
          </p:cNvPicPr>
          <p:nvPr/>
        </p:nvPicPr>
        <p:blipFill>
          <a:blip r:embed="rId2"/>
          <a:stretch>
            <a:fillRect/>
          </a:stretch>
        </p:blipFill>
        <p:spPr>
          <a:xfrm>
            <a:off x="1157289" y="1404703"/>
            <a:ext cx="6832600" cy="5124450"/>
          </a:xfrm>
          <a:prstGeom prst="rect">
            <a:avLst/>
          </a:prstGeom>
        </p:spPr>
      </p:pic>
    </p:spTree>
    <p:extLst>
      <p:ext uri="{BB962C8B-B14F-4D97-AF65-F5344CB8AC3E}">
        <p14:creationId xmlns:p14="http://schemas.microsoft.com/office/powerpoint/2010/main" val="3837158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Naïve Metric</a:t>
            </a:r>
          </a:p>
          <a:p>
            <a:pPr marL="342900" indent="-342900">
              <a:lnSpc>
                <a:spcPct val="150000"/>
              </a:lnSpc>
              <a:buFont typeface="Arial" panose="020B0604020202020204" pitchFamily="34" charset="0"/>
              <a:buChar char="•"/>
            </a:pPr>
            <a:r>
              <a:rPr lang="en-US" sz="2200" dirty="0"/>
              <a:t>Add up metric components for whole hand</a:t>
            </a:r>
          </a:p>
          <a:p>
            <a:pPr marL="342900" indent="-342900">
              <a:lnSpc>
                <a:spcPct val="150000"/>
              </a:lnSpc>
              <a:buFont typeface="Arial" panose="020B0604020202020204" pitchFamily="34" charset="0"/>
              <a:buChar char="•"/>
            </a:pPr>
            <a:r>
              <a:rPr lang="en-US" sz="2200" dirty="0"/>
              <a:t>Weight components with estimated importance coefficients</a:t>
            </a:r>
          </a:p>
          <a:p>
            <a:pPr marL="342900" indent="-342900">
              <a:lnSpc>
                <a:spcPct val="150000"/>
              </a:lnSpc>
              <a:buFont typeface="Arial" panose="020B0604020202020204" pitchFamily="34" charset="0"/>
              <a:buChar char="•"/>
            </a:pPr>
            <a:r>
              <a:rPr lang="en-US" sz="2200" dirty="0"/>
              <a:t>Resulting metric: </a:t>
            </a:r>
          </a:p>
          <a:p>
            <a:pPr marL="519113" lvl="1" indent="-342900">
              <a:lnSpc>
                <a:spcPct val="150000"/>
              </a:lnSpc>
              <a:buFont typeface="Symbol" panose="05050102010706020507" pitchFamily="18" charset="2"/>
              <a:buChar char="-"/>
            </a:pPr>
            <a:r>
              <a:rPr lang="en-US" sz="2200" dirty="0"/>
              <a:t>Metric value = 0 → maximum comfort, minimum discomfort</a:t>
            </a:r>
          </a:p>
          <a:p>
            <a:pPr marL="519113" lvl="1" indent="-342900">
              <a:lnSpc>
                <a:spcPct val="150000"/>
              </a:lnSpc>
              <a:buFont typeface="Symbol" panose="05050102010706020507" pitchFamily="18" charset="2"/>
              <a:buChar char="-"/>
            </a:pPr>
            <a:r>
              <a:rPr lang="en-US" sz="2200" dirty="0"/>
              <a:t>Metric increases → comfort decreases, discomfort increases</a:t>
            </a: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2.4 Naïve &amp;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0427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Improved Metric</a:t>
            </a:r>
          </a:p>
          <a:p>
            <a:pPr marL="342900" indent="-342900">
              <a:lnSpc>
                <a:spcPct val="150000"/>
              </a:lnSpc>
              <a:buFont typeface="Arial" panose="020B0604020202020204" pitchFamily="34" charset="0"/>
              <a:buChar char="•"/>
            </a:pPr>
            <a:r>
              <a:rPr lang="en-US" sz="2200" dirty="0"/>
              <a:t>Naïve Metric ignores anatomical differences of fingers</a:t>
            </a:r>
          </a:p>
          <a:p>
            <a:pPr marL="633413" lvl="1" indent="-457200">
              <a:lnSpc>
                <a:spcPct val="150000"/>
              </a:lnSpc>
              <a:buFont typeface="Arial" panose="020B0604020202020204" pitchFamily="34" charset="0"/>
              <a:buChar char="→"/>
            </a:pPr>
            <a:r>
              <a:rPr lang="en-US" sz="2200" dirty="0"/>
              <a:t>Compute the metric components for each finger, weight components differently</a:t>
            </a:r>
          </a:p>
          <a:p>
            <a:pPr marL="342900" indent="-342900">
              <a:lnSpc>
                <a:spcPct val="150000"/>
              </a:lnSpc>
              <a:buFont typeface="Arial" panose="020B0604020202020204" pitchFamily="34" charset="0"/>
              <a:buChar char="•"/>
            </a:pPr>
            <a:r>
              <a:rPr lang="en-US" sz="2200" dirty="0"/>
              <a:t>Problem: 17 coefficients hard to estimate</a:t>
            </a:r>
          </a:p>
          <a:p>
            <a:pPr marL="519113" lvl="1" indent="-342900">
              <a:lnSpc>
                <a:spcPct val="150000"/>
              </a:lnSpc>
              <a:buFont typeface="Arial" panose="020B0604020202020204" pitchFamily="34" charset="0"/>
              <a:buChar char="→"/>
            </a:pPr>
            <a:r>
              <a:rPr lang="en-US" sz="2200" dirty="0"/>
              <a:t>Collect data in user study</a:t>
            </a:r>
          </a:p>
          <a:p>
            <a:pPr marL="519113" lvl="1" indent="-342900">
              <a:lnSpc>
                <a:spcPct val="150000"/>
              </a:lnSpc>
              <a:buFont typeface="Arial" panose="020B0604020202020204" pitchFamily="34" charset="0"/>
              <a:buChar char="→"/>
            </a:pPr>
            <a:r>
              <a:rPr lang="en-US" sz="2200" dirty="0"/>
              <a:t>Use machine learning to find optimal coefficients</a:t>
            </a:r>
          </a:p>
          <a:p>
            <a:pPr>
              <a:lnSpc>
                <a:spcPct val="150000"/>
              </a:lnSpc>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2.4 Naïve &amp;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0911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400657"/>
          </a:xfrm>
        </p:spPr>
        <p:txBody>
          <a:bodyPr/>
          <a:lstStyle/>
          <a:p>
            <a:pPr>
              <a:lnSpc>
                <a:spcPct val="150000"/>
              </a:lnSpc>
            </a:pPr>
            <a:r>
              <a:rPr lang="en-US" b="1" dirty="0"/>
              <a:t>3. Methodology</a:t>
            </a:r>
            <a:br>
              <a:rPr lang="en-US" dirty="0"/>
            </a:br>
            <a:br>
              <a:rPr lang="en-US" dirty="0"/>
            </a:br>
            <a:r>
              <a:rPr lang="en-US" sz="2200" dirty="0"/>
              <a:t>3.1 User Study</a:t>
            </a:r>
            <a:br>
              <a:rPr lang="en-US" sz="2200" dirty="0"/>
            </a:br>
            <a:r>
              <a:rPr lang="en-US" sz="2200" dirty="0"/>
              <a:t>3.2 Improving the Metric</a:t>
            </a: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30154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577009"/>
            <a:ext cx="8508999" cy="4884751"/>
          </a:xfrm>
        </p:spPr>
        <p:txBody>
          <a:bodyPr/>
          <a:lstStyle/>
          <a:p>
            <a:pPr marL="457200" indent="-457200">
              <a:buFont typeface="+mj-lt"/>
              <a:buAutoNum type="arabicPeriod"/>
            </a:pPr>
            <a:r>
              <a:rPr lang="en-US" sz="2400" b="1" dirty="0">
                <a:solidFill>
                  <a:srgbClr val="568FD2"/>
                </a:solidFill>
              </a:rPr>
              <a:t>Introduction</a:t>
            </a:r>
          </a:p>
          <a:p>
            <a:pPr marL="457200" indent="-457200">
              <a:buFont typeface="+mj-lt"/>
              <a:buAutoNum type="arabicPeriod"/>
            </a:pPr>
            <a:r>
              <a:rPr lang="en-US" sz="2400" b="1" dirty="0">
                <a:solidFill>
                  <a:srgbClr val="568FD2"/>
                </a:solidFill>
              </a:rPr>
              <a:t>Our Comfort and Discomfort Metrics</a:t>
            </a:r>
          </a:p>
          <a:p>
            <a:pPr marL="457200" indent="-457200">
              <a:buFont typeface="+mj-lt"/>
              <a:buAutoNum type="arabicPeriod"/>
            </a:pPr>
            <a:r>
              <a:rPr lang="en-US" sz="2400" b="1" dirty="0">
                <a:solidFill>
                  <a:srgbClr val="568FD2"/>
                </a:solidFill>
              </a:rPr>
              <a:t>Methodology</a:t>
            </a:r>
          </a:p>
          <a:p>
            <a:pPr marL="457200" indent="-457200">
              <a:buFont typeface="+mj-lt"/>
              <a:buAutoNum type="arabicPeriod"/>
            </a:pPr>
            <a:r>
              <a:rPr lang="en-US" sz="2400" b="1" dirty="0">
                <a:solidFill>
                  <a:srgbClr val="568FD2"/>
                </a:solidFill>
              </a:rPr>
              <a:t>Results and Discussion</a:t>
            </a:r>
          </a:p>
          <a:p>
            <a:pPr marL="457200" indent="-457200">
              <a:buFont typeface="+mj-lt"/>
              <a:buAutoNum type="arabicPeriod"/>
            </a:pPr>
            <a:r>
              <a:rPr lang="en-US" sz="2400" b="1" dirty="0">
                <a:solidFill>
                  <a:srgbClr val="568FD2"/>
                </a:solidFill>
              </a:rPr>
              <a:t>Conclusion and Future Work</a:t>
            </a:r>
          </a:p>
        </p:txBody>
      </p:sp>
      <p:sp>
        <p:nvSpPr>
          <p:cNvPr id="3" name="Titel 2"/>
          <p:cNvSpPr>
            <a:spLocks noGrp="1"/>
          </p:cNvSpPr>
          <p:nvPr>
            <p:ph type="title"/>
          </p:nvPr>
        </p:nvSpPr>
        <p:spPr>
          <a:xfrm>
            <a:off x="319090" y="994334"/>
            <a:ext cx="8508999" cy="410369"/>
          </a:xfrm>
          <a:prstGeom prst="rect">
            <a:avLst/>
          </a:prstGeom>
        </p:spPr>
        <p:txBody>
          <a:bodyPr/>
          <a:lstStyle/>
          <a:p>
            <a:r>
              <a:rPr sz="3000" b="1" dirty="0">
                <a:solidFill>
                  <a:schemeClr val="bg2"/>
                </a:solidFill>
              </a:rPr>
              <a:t>Outline</a:t>
            </a:r>
            <a:endParaRPr lang="de-DE" sz="3000" b="1" dirty="0">
              <a:solidFill>
                <a:schemeClr val="bg2"/>
              </a:solidFill>
            </a:endParaRPr>
          </a:p>
        </p:txBody>
      </p:sp>
      <p:sp>
        <p:nvSpPr>
          <p:cNvPr id="8" name="Fußzeilenplatzhalter 7"/>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9000" cy="4699572"/>
          </a:xfrm>
        </p:spPr>
        <p:txBody>
          <a:bodyPr/>
          <a:lstStyle/>
          <a:p>
            <a:pPr>
              <a:lnSpc>
                <a:spcPct val="150000"/>
              </a:lnSpc>
            </a:pPr>
            <a:r>
              <a:rPr lang="en-US" sz="2600" b="1" dirty="0">
                <a:solidFill>
                  <a:srgbClr val="568FD2"/>
                </a:solidFill>
              </a:rPr>
              <a:t>Task 1: Hand Posture Rating</a:t>
            </a:r>
          </a:p>
          <a:p>
            <a:pPr marL="342900" indent="-342900">
              <a:lnSpc>
                <a:spcPct val="150000"/>
              </a:lnSpc>
              <a:buFont typeface="Arial" panose="020B0604020202020204" pitchFamily="34" charset="0"/>
              <a:buChar char="•"/>
            </a:pPr>
            <a:r>
              <a:rPr lang="en-US" sz="2000" dirty="0"/>
              <a:t>Show subject randomly generated </a:t>
            </a:r>
            <a:br>
              <a:rPr lang="en-US" sz="2000" dirty="0"/>
            </a:br>
            <a:r>
              <a:rPr lang="en-US" sz="2000" dirty="0"/>
              <a:t>hand posture</a:t>
            </a:r>
          </a:p>
          <a:p>
            <a:pPr marL="342900" indent="-342900">
              <a:lnSpc>
                <a:spcPct val="150000"/>
              </a:lnSpc>
              <a:buFont typeface="Arial" panose="020B0604020202020204" pitchFamily="34" charset="0"/>
              <a:buChar char="•"/>
            </a:pPr>
            <a:r>
              <a:rPr lang="en-US" sz="2000" dirty="0"/>
              <a:t>Subject has to mimic hand posture</a:t>
            </a:r>
          </a:p>
          <a:p>
            <a:pPr marL="342900" indent="-342900">
              <a:lnSpc>
                <a:spcPct val="150000"/>
              </a:lnSpc>
              <a:buFont typeface="Arial" panose="020B0604020202020204" pitchFamily="34" charset="0"/>
              <a:buChar char="•"/>
            </a:pPr>
            <a:r>
              <a:rPr lang="en-US" sz="2000" dirty="0"/>
              <a:t>Subject has to rate hand posture on a </a:t>
            </a:r>
            <a:br>
              <a:rPr lang="en-US" sz="2000" dirty="0"/>
            </a:br>
            <a:r>
              <a:rPr lang="en-US" sz="2000" dirty="0"/>
              <a:t>intuitive comfort/discomfort scale from </a:t>
            </a:r>
            <a:br>
              <a:rPr lang="en-US" sz="2000" dirty="0"/>
            </a:br>
            <a:r>
              <a:rPr lang="en-US" sz="2000" dirty="0"/>
              <a:t>0 to 10</a:t>
            </a:r>
          </a:p>
          <a:p>
            <a:pPr marL="342900" indent="-342900">
              <a:lnSpc>
                <a:spcPct val="150000"/>
              </a:lnSpc>
              <a:buFont typeface="Arial" panose="020B0604020202020204" pitchFamily="34" charset="0"/>
              <a:buChar char="•"/>
            </a:pPr>
            <a:r>
              <a:rPr lang="en-US" sz="2000" dirty="0"/>
              <a:t>Beforehand: show relaxed and extremely uncomfortable hand posture for reference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4" name="Grafik 3"/>
          <p:cNvPicPr>
            <a:picLocks noChangeAspect="1"/>
          </p:cNvPicPr>
          <p:nvPr/>
        </p:nvPicPr>
        <p:blipFill>
          <a:blip r:embed="rId3"/>
          <a:stretch>
            <a:fillRect/>
          </a:stretch>
        </p:blipFill>
        <p:spPr>
          <a:xfrm>
            <a:off x="5156201" y="1750635"/>
            <a:ext cx="3835399" cy="3251901"/>
          </a:xfrm>
          <a:prstGeom prst="rect">
            <a:avLst/>
          </a:prstGeom>
          <a:ln>
            <a:noFill/>
          </a:ln>
          <a:effectLst>
            <a:softEdge rad="112500"/>
          </a:effectLst>
        </p:spPr>
      </p:pic>
    </p:spTree>
    <p:extLst>
      <p:ext uri="{BB962C8B-B14F-4D97-AF65-F5344CB8AC3E}">
        <p14:creationId xmlns:p14="http://schemas.microsoft.com/office/powerpoint/2010/main" val="4238478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5658378" cy="4699572"/>
          </a:xfrm>
        </p:spPr>
        <p:txBody>
          <a:bodyPr/>
          <a:lstStyle/>
          <a:p>
            <a:pPr>
              <a:lnSpc>
                <a:spcPct val="150000"/>
              </a:lnSpc>
            </a:pPr>
            <a:r>
              <a:rPr lang="en-US" sz="2600" b="1" dirty="0">
                <a:solidFill>
                  <a:srgbClr val="568FD2"/>
                </a:solidFill>
              </a:rPr>
              <a:t>Task 2: Target Shooting</a:t>
            </a:r>
          </a:p>
          <a:p>
            <a:pPr marL="342900" indent="-342900">
              <a:lnSpc>
                <a:spcPct val="150000"/>
              </a:lnSpc>
              <a:buFont typeface="Arial" panose="020B0604020202020204" pitchFamily="34" charset="0"/>
              <a:buChar char="•"/>
            </a:pPr>
            <a:r>
              <a:rPr lang="en-US" sz="2000" dirty="0"/>
              <a:t>Show subject randomly generated hand posture</a:t>
            </a:r>
          </a:p>
          <a:p>
            <a:pPr marL="342900" indent="-342900">
              <a:lnSpc>
                <a:spcPct val="150000"/>
              </a:lnSpc>
              <a:buFont typeface="Arial" panose="020B0604020202020204" pitchFamily="34" charset="0"/>
              <a:buChar char="•"/>
            </a:pPr>
            <a:r>
              <a:rPr lang="en-US" sz="2000" dirty="0"/>
              <a:t>Again mimic and rate</a:t>
            </a:r>
          </a:p>
          <a:p>
            <a:pPr marL="342900" indent="-342900">
              <a:lnSpc>
                <a:spcPct val="150000"/>
              </a:lnSpc>
              <a:buFont typeface="Arial" panose="020B0604020202020204" pitchFamily="34" charset="0"/>
              <a:buChar char="•"/>
            </a:pPr>
            <a:r>
              <a:rPr lang="en-US" sz="2000" dirty="0"/>
              <a:t>Subject has to perform target shooting test using that posture</a:t>
            </a:r>
          </a:p>
          <a:p>
            <a:pPr marL="342900" indent="-342900">
              <a:lnSpc>
                <a:spcPct val="150000"/>
              </a:lnSpc>
              <a:buFont typeface="Arial" panose="020B0604020202020204" pitchFamily="34" charset="0"/>
              <a:buChar char="•"/>
            </a:pPr>
            <a:r>
              <a:rPr lang="en-US" sz="2000" dirty="0"/>
              <a:t>Detect palm pose with ART</a:t>
            </a:r>
          </a:p>
          <a:p>
            <a:pPr marL="342900" indent="-342900">
              <a:lnSpc>
                <a:spcPct val="150000"/>
              </a:lnSpc>
              <a:buFont typeface="Arial" panose="020B0604020202020204" pitchFamily="34" charset="0"/>
              <a:buChar char="•"/>
            </a:pPr>
            <a:r>
              <a:rPr lang="en-US" sz="2000" dirty="0"/>
              <a:t>Track hand posture with Leap</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Grafik 6"/>
          <p:cNvPicPr>
            <a:picLocks noChangeAspect="1"/>
          </p:cNvPicPr>
          <p:nvPr/>
        </p:nvPicPr>
        <p:blipFill>
          <a:blip r:embed="rId3"/>
          <a:stretch>
            <a:fillRect/>
          </a:stretch>
        </p:blipFill>
        <p:spPr>
          <a:xfrm>
            <a:off x="6136052" y="1272322"/>
            <a:ext cx="2785863" cy="4956515"/>
          </a:xfrm>
          <a:prstGeom prst="rect">
            <a:avLst/>
          </a:prstGeom>
          <a:ln>
            <a:noFill/>
          </a:ln>
          <a:effectLst>
            <a:softEdge rad="112500"/>
          </a:effectLst>
        </p:spPr>
      </p:pic>
    </p:spTree>
    <p:extLst>
      <p:ext uri="{BB962C8B-B14F-4D97-AF65-F5344CB8AC3E}">
        <p14:creationId xmlns:p14="http://schemas.microsoft.com/office/powerpoint/2010/main" val="4082079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261377" cy="4699572"/>
          </a:xfrm>
        </p:spPr>
        <p:txBody>
          <a:bodyPr/>
          <a:lstStyle/>
          <a:p>
            <a:pPr>
              <a:lnSpc>
                <a:spcPct val="150000"/>
              </a:lnSpc>
            </a:pPr>
            <a:r>
              <a:rPr lang="en-US" sz="2600" b="1" dirty="0">
                <a:solidFill>
                  <a:srgbClr val="568FD2"/>
                </a:solidFill>
              </a:rPr>
              <a:t>Task 2 (contd.)</a:t>
            </a:r>
          </a:p>
          <a:p>
            <a:pPr marL="342900" indent="-342900">
              <a:lnSpc>
                <a:spcPct val="150000"/>
              </a:lnSpc>
              <a:buFont typeface="Arial" panose="020B0604020202020204" pitchFamily="34" charset="0"/>
              <a:buChar char="•"/>
            </a:pPr>
            <a:r>
              <a:rPr lang="en-US" sz="2000" dirty="0"/>
              <a:t>Total of 12 randomly sorted targets</a:t>
            </a:r>
          </a:p>
          <a:p>
            <a:pPr marL="342900" indent="-342900">
              <a:lnSpc>
                <a:spcPct val="150000"/>
              </a:lnSpc>
              <a:buFont typeface="Arial" panose="020B0604020202020204" pitchFamily="34" charset="0"/>
              <a:buChar char="•"/>
            </a:pPr>
            <a:r>
              <a:rPr lang="en-US" sz="2000" dirty="0"/>
              <a:t>Measure for performance: total task completion time</a:t>
            </a:r>
          </a:p>
          <a:p>
            <a:pPr marL="342900" indent="-342900">
              <a:lnSpc>
                <a:spcPct val="150000"/>
              </a:lnSpc>
              <a:buFont typeface="Arial" panose="020B0604020202020204" pitchFamily="34" charset="0"/>
              <a:buChar char="•"/>
            </a:pPr>
            <a:r>
              <a:rPr lang="en-US" sz="2000" dirty="0"/>
              <a:t>Logged Parameters: </a:t>
            </a:r>
          </a:p>
          <a:p>
            <a:pPr marL="519113" lvl="1" indent="-342900">
              <a:lnSpc>
                <a:spcPct val="150000"/>
              </a:lnSpc>
              <a:buFont typeface="Symbol" panose="05050102010706020507" pitchFamily="18" charset="2"/>
              <a:buChar char="-"/>
            </a:pPr>
            <a:r>
              <a:rPr lang="en-US" sz="2000" dirty="0"/>
              <a:t>User Rating</a:t>
            </a:r>
          </a:p>
          <a:p>
            <a:pPr marL="519113" lvl="1" indent="-342900">
              <a:lnSpc>
                <a:spcPct val="150000"/>
              </a:lnSpc>
              <a:buFont typeface="Symbol" panose="05050102010706020507" pitchFamily="18" charset="2"/>
              <a:buChar char="-"/>
            </a:pPr>
            <a:r>
              <a:rPr lang="en-US" sz="2000" dirty="0"/>
              <a:t>Comfort/Discomfort Components</a:t>
            </a:r>
          </a:p>
          <a:p>
            <a:pPr marL="519113" lvl="1" indent="-342900">
              <a:lnSpc>
                <a:spcPct val="150000"/>
              </a:lnSpc>
              <a:buFont typeface="Symbol" panose="05050102010706020507" pitchFamily="18" charset="2"/>
              <a:buChar char="-"/>
            </a:pPr>
            <a:r>
              <a:rPr lang="en-US" sz="2000" dirty="0"/>
              <a:t>Total Task Time</a:t>
            </a:r>
          </a:p>
          <a:p>
            <a:pPr marL="519113" lvl="1" indent="-342900">
              <a:lnSpc>
                <a:spcPct val="150000"/>
              </a:lnSpc>
              <a:buFont typeface="Symbol" panose="05050102010706020507" pitchFamily="18" charset="2"/>
              <a:buChar char="-"/>
            </a:pPr>
            <a:r>
              <a:rPr lang="en-US" sz="2000" dirty="0"/>
              <a:t>Complete hand</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8" name="Grafik 7"/>
          <p:cNvPicPr>
            <a:picLocks noChangeAspect="1"/>
          </p:cNvPicPr>
          <p:nvPr/>
        </p:nvPicPr>
        <p:blipFill rotWithShape="1">
          <a:blip r:embed="rId3"/>
          <a:srcRect t="-1" b="8123"/>
          <a:stretch/>
        </p:blipFill>
        <p:spPr>
          <a:xfrm>
            <a:off x="5025073" y="1109240"/>
            <a:ext cx="3803016" cy="3002734"/>
          </a:xfrm>
          <a:prstGeom prst="rect">
            <a:avLst/>
          </a:prstGeom>
          <a:ln>
            <a:noFill/>
          </a:ln>
          <a:effectLst>
            <a:softEdge rad="112500"/>
          </a:effectLst>
        </p:spPr>
      </p:pic>
      <p:pic>
        <p:nvPicPr>
          <p:cNvPr id="9" name="Grafik 8"/>
          <p:cNvPicPr>
            <a:picLocks noChangeAspect="1"/>
          </p:cNvPicPr>
          <p:nvPr/>
        </p:nvPicPr>
        <p:blipFill rotWithShape="1">
          <a:blip r:embed="rId4"/>
          <a:srcRect t="-4113" b="22475"/>
          <a:stretch/>
        </p:blipFill>
        <p:spPr>
          <a:xfrm>
            <a:off x="5025074" y="4111974"/>
            <a:ext cx="3803016" cy="2341540"/>
          </a:xfrm>
          <a:prstGeom prst="rect">
            <a:avLst/>
          </a:prstGeom>
          <a:ln>
            <a:noFill/>
          </a:ln>
          <a:effectLst>
            <a:softEdge rad="112500"/>
          </a:effectLst>
        </p:spPr>
      </p:pic>
    </p:spTree>
    <p:extLst>
      <p:ext uri="{BB962C8B-B14F-4D97-AF65-F5344CB8AC3E}">
        <p14:creationId xmlns:p14="http://schemas.microsoft.com/office/powerpoint/2010/main" val="36633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3397777" cy="4699572"/>
          </a:xfrm>
        </p:spPr>
        <p:txBody>
          <a:bodyPr/>
          <a:lstStyle/>
          <a:p>
            <a:pPr>
              <a:lnSpc>
                <a:spcPct val="150000"/>
              </a:lnSpc>
            </a:pPr>
            <a:r>
              <a:rPr lang="en-US" sz="2600" b="1" dirty="0">
                <a:solidFill>
                  <a:srgbClr val="568FD2"/>
                </a:solidFill>
              </a:rPr>
              <a:t>Execution</a:t>
            </a:r>
          </a:p>
          <a:p>
            <a:pPr marL="342900" indent="-342900">
              <a:lnSpc>
                <a:spcPct val="150000"/>
              </a:lnSpc>
              <a:buFont typeface="Arial" panose="020B0604020202020204" pitchFamily="34" charset="0"/>
              <a:buChar char="•"/>
            </a:pPr>
            <a:r>
              <a:rPr lang="en-US" sz="2000" dirty="0"/>
              <a:t>Total of two user studies</a:t>
            </a:r>
          </a:p>
          <a:p>
            <a:pPr marL="342900" indent="-342900">
              <a:lnSpc>
                <a:spcPct val="150000"/>
              </a:lnSpc>
              <a:buFont typeface="Arial" panose="020B0604020202020204" pitchFamily="34" charset="0"/>
              <a:buChar char="•"/>
            </a:pPr>
            <a:r>
              <a:rPr lang="en-US" sz="2000" dirty="0"/>
              <a:t>Total of 21 participants</a:t>
            </a:r>
          </a:p>
          <a:p>
            <a:pPr marL="342900" indent="-342900">
              <a:lnSpc>
                <a:spcPct val="150000"/>
              </a:lnSpc>
              <a:buFont typeface="Arial" panose="020B0604020202020204" pitchFamily="34" charset="0"/>
              <a:buChar char="•"/>
            </a:pPr>
            <a:r>
              <a:rPr lang="en-US" sz="2000" dirty="0"/>
              <a:t>310 data sets from task 1</a:t>
            </a:r>
          </a:p>
          <a:p>
            <a:pPr marL="519113" lvl="1" indent="-342900">
              <a:lnSpc>
                <a:spcPct val="150000"/>
              </a:lnSpc>
              <a:buFont typeface="Arial" panose="020B0604020202020204" pitchFamily="34" charset="0"/>
              <a:buChar char="‒"/>
            </a:pPr>
            <a:r>
              <a:rPr lang="de-DE" sz="2000" dirty="0"/>
              <a:t>250 </a:t>
            </a:r>
            <a:r>
              <a:rPr lang="de-DE" sz="2000" dirty="0" err="1"/>
              <a:t>for</a:t>
            </a:r>
            <a:r>
              <a:rPr lang="de-DE" sz="2000" dirty="0"/>
              <a:t> </a:t>
            </a:r>
            <a:r>
              <a:rPr lang="de-DE" sz="2000" dirty="0" err="1"/>
              <a:t>training</a:t>
            </a:r>
            <a:r>
              <a:rPr lang="de-DE" sz="2000" dirty="0"/>
              <a:t> </a:t>
            </a:r>
            <a:r>
              <a:rPr lang="de-DE" sz="2000" dirty="0" err="1"/>
              <a:t>the</a:t>
            </a:r>
            <a:r>
              <a:rPr lang="de-DE" sz="2000" dirty="0"/>
              <a:t> </a:t>
            </a:r>
            <a:r>
              <a:rPr lang="de-DE" sz="2000" dirty="0" err="1"/>
              <a:t>metric</a:t>
            </a:r>
            <a:endParaRPr lang="de-DE" sz="2000" dirty="0"/>
          </a:p>
          <a:p>
            <a:pPr marL="519113" lvl="1" indent="-342900">
              <a:lnSpc>
                <a:spcPct val="150000"/>
              </a:lnSpc>
              <a:buFont typeface="Arial" panose="020B0604020202020204" pitchFamily="34" charset="0"/>
              <a:buChar char="‒"/>
            </a:pPr>
            <a:r>
              <a:rPr lang="de-DE" sz="2000" dirty="0"/>
              <a:t>60 </a:t>
            </a:r>
            <a:r>
              <a:rPr lang="de-DE" sz="2000" dirty="0" err="1"/>
              <a:t>for</a:t>
            </a:r>
            <a:r>
              <a:rPr lang="de-DE" sz="2000" dirty="0"/>
              <a:t> </a:t>
            </a:r>
            <a:r>
              <a:rPr lang="de-DE" sz="2000" dirty="0" err="1"/>
              <a:t>testing</a:t>
            </a:r>
            <a:r>
              <a:rPr lang="de-DE" sz="2000" dirty="0"/>
              <a:t> </a:t>
            </a:r>
            <a:r>
              <a:rPr lang="de-DE" sz="2000" dirty="0" err="1"/>
              <a:t>the</a:t>
            </a:r>
            <a:r>
              <a:rPr lang="de-DE" sz="2000" dirty="0"/>
              <a:t> </a:t>
            </a:r>
            <a:r>
              <a:rPr lang="de-DE" sz="2000" dirty="0" err="1"/>
              <a:t>metric</a:t>
            </a:r>
            <a:endParaRPr lang="en-US" sz="2000" dirty="0"/>
          </a:p>
          <a:p>
            <a:pPr marL="342900" indent="-342900">
              <a:lnSpc>
                <a:spcPct val="150000"/>
              </a:lnSpc>
              <a:buFont typeface="Arial" panose="020B0604020202020204" pitchFamily="34" charset="0"/>
              <a:buChar char="•"/>
            </a:pPr>
            <a:r>
              <a:rPr lang="en-US" sz="2000" dirty="0"/>
              <a:t>35 data sets from task 2</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3" name="Grafik 2"/>
          <p:cNvPicPr>
            <a:picLocks noChangeAspect="1"/>
          </p:cNvPicPr>
          <p:nvPr/>
        </p:nvPicPr>
        <p:blipFill>
          <a:blip r:embed="rId3"/>
          <a:stretch>
            <a:fillRect/>
          </a:stretch>
        </p:blipFill>
        <p:spPr>
          <a:xfrm>
            <a:off x="3786293" y="2356335"/>
            <a:ext cx="5041796" cy="3151122"/>
          </a:xfrm>
          <a:prstGeom prst="rect">
            <a:avLst/>
          </a:prstGeom>
          <a:ln>
            <a:noFill/>
          </a:ln>
          <a:effectLst>
            <a:softEdge rad="112500"/>
          </a:effectLst>
        </p:spPr>
      </p:pic>
    </p:spTree>
    <p:extLst>
      <p:ext uri="{BB962C8B-B14F-4D97-AF65-F5344CB8AC3E}">
        <p14:creationId xmlns:p14="http://schemas.microsoft.com/office/powerpoint/2010/main" val="203077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marL="342900" indent="-342900">
              <a:lnSpc>
                <a:spcPct val="150000"/>
              </a:lnSpc>
              <a:buFont typeface="Arial" panose="020B0604020202020204" pitchFamily="34" charset="0"/>
              <a:buChar char="•"/>
            </a:pPr>
            <a:r>
              <a:rPr lang="en-US" sz="2000" dirty="0"/>
              <a:t>Problem: finding 17 coefficients, that minimize the standard error</a:t>
            </a:r>
          </a:p>
          <a:p>
            <a:pPr marL="342900" indent="-342900">
              <a:lnSpc>
                <a:spcPct val="150000"/>
              </a:lnSpc>
              <a:buFont typeface="Arial" panose="020B0604020202020204" pitchFamily="34" charset="0"/>
              <a:buChar char="•"/>
            </a:pPr>
            <a:r>
              <a:rPr lang="en-US" sz="2000" dirty="0"/>
              <a:t>Use least squares algorithm to find optimal coefficients for the 250 datasets</a:t>
            </a:r>
          </a:p>
          <a:p>
            <a:pPr marL="342900" indent="-342900">
              <a:lnSpc>
                <a:spcPct val="150000"/>
              </a:lnSpc>
              <a:buFont typeface="Arial" panose="020B0604020202020204" pitchFamily="34" charset="0"/>
              <a:buChar char="•"/>
            </a:pPr>
            <a:endParaRPr lang="de-DE" sz="2000" dirty="0"/>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3.2 Improving the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24052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908489"/>
          </a:xfrm>
        </p:spPr>
        <p:txBody>
          <a:bodyPr/>
          <a:lstStyle/>
          <a:p>
            <a:pPr>
              <a:lnSpc>
                <a:spcPct val="150000"/>
              </a:lnSpc>
            </a:pPr>
            <a:r>
              <a:rPr lang="en-US" b="1" dirty="0"/>
              <a:t>4. Results and Discussion</a:t>
            </a:r>
            <a:br>
              <a:rPr lang="en-US" dirty="0"/>
            </a:br>
            <a:br>
              <a:rPr lang="en-US" dirty="0"/>
            </a:br>
            <a:r>
              <a:rPr lang="en-US" sz="2200" dirty="0"/>
              <a:t>4.1 Improved Metric in Hand Posture Rating</a:t>
            </a:r>
            <a:br>
              <a:rPr lang="en-US" sz="2200" dirty="0"/>
            </a:br>
            <a:r>
              <a:rPr lang="en-US" sz="2200" dirty="0"/>
              <a:t>4.2 Improved Metric in Target Shooting</a:t>
            </a:r>
            <a:br>
              <a:rPr lang="en-US" sz="2200" dirty="0"/>
            </a:br>
            <a:r>
              <a:rPr lang="en-US" sz="2200" dirty="0"/>
              <a:t>4.3 Discussion</a:t>
            </a: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77672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a:solidFill>
                  <a:schemeClr val="bg2"/>
                </a:solidFill>
              </a:rPr>
              <a:t>4.1 Improved Metric in User Rating</a:t>
            </a:r>
          </a:p>
        </p:txBody>
      </p:sp>
      <p:sp>
        <p:nvSpPr>
          <p:cNvPr id="6" name="Fußzeilenplatzhalter 5"/>
          <p:cNvSpPr>
            <a:spLocks noGrp="1"/>
          </p:cNvSpPr>
          <p:nvPr>
            <p:ph type="ftr" sz="quarter" idx="12"/>
          </p:nvPr>
        </p:nvSpPr>
        <p:spPr/>
        <p:txBody>
          <a:bodyPr/>
          <a:lstStyle/>
          <a:p>
            <a:r>
              <a:rPr lang="en-US" dirty="0"/>
              <a:t>Jonas Mayer (TUM) | 13.07.2016 | A Metric for Hand Comfort/Discomfort Evaluation</a:t>
            </a:r>
          </a:p>
        </p:txBody>
      </p:sp>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6257"/>
            <a:ext cx="9144000" cy="4047619"/>
          </a:xfrm>
          <a:prstGeom prst="rect">
            <a:avLst/>
          </a:prstGeom>
        </p:spPr>
      </p:pic>
      <p:sp>
        <p:nvSpPr>
          <p:cNvPr id="2" name="Inhaltsplatzhalter 1"/>
          <p:cNvSpPr>
            <a:spLocks noGrp="1"/>
          </p:cNvSpPr>
          <p:nvPr>
            <p:ph idx="1"/>
          </p:nvPr>
        </p:nvSpPr>
        <p:spPr>
          <a:xfrm>
            <a:off x="319089" y="5446899"/>
            <a:ext cx="8507919" cy="1014860"/>
          </a:xfrm>
        </p:spPr>
        <p:txBody>
          <a:bodyPr/>
          <a:lstStyle/>
          <a:p>
            <a:pPr>
              <a:lnSpc>
                <a:spcPct val="150000"/>
              </a:lnSpc>
            </a:pPr>
            <a:r>
              <a:rPr lang="en-US" sz="2200" dirty="0"/>
              <a:t>Pearson Correlation: -0.748993, p-value: 5.89e-12</a:t>
            </a:r>
          </a:p>
        </p:txBody>
      </p:sp>
    </p:spTree>
    <p:extLst>
      <p:ext uri="{BB962C8B-B14F-4D97-AF65-F5344CB8AC3E}">
        <p14:creationId xmlns:p14="http://schemas.microsoft.com/office/powerpoint/2010/main" val="25154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5519502"/>
            <a:ext cx="8507919" cy="942258"/>
          </a:xfrm>
        </p:spPr>
        <p:txBody>
          <a:bodyPr/>
          <a:lstStyle/>
          <a:p>
            <a:pPr>
              <a:lnSpc>
                <a:spcPct val="150000"/>
              </a:lnSpc>
            </a:pPr>
            <a:r>
              <a:rPr lang="en-US" sz="2200" dirty="0"/>
              <a:t>Pearson Correlation: -0.6651999, p-value: 6.73e-9</a:t>
            </a: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4.2 Improved Metric in Target Shooting</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21" name="Grafik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4703"/>
            <a:ext cx="9144000" cy="4114799"/>
          </a:xfrm>
          <a:prstGeom prst="rect">
            <a:avLst/>
          </a:prstGeom>
        </p:spPr>
      </p:pic>
    </p:spTree>
    <p:extLst>
      <p:ext uri="{BB962C8B-B14F-4D97-AF65-F5344CB8AC3E}">
        <p14:creationId xmlns:p14="http://schemas.microsoft.com/office/powerpoint/2010/main" val="224848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a:solidFill>
                  <a:schemeClr val="bg2"/>
                </a:solidFill>
              </a:rPr>
              <a:t>4.3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3" name="Inhaltsplatzhalter 2"/>
          <p:cNvSpPr>
            <a:spLocks noGrp="1"/>
          </p:cNvSpPr>
          <p:nvPr>
            <p:ph idx="1"/>
          </p:nvPr>
        </p:nvSpPr>
        <p:spPr/>
        <p:txBody>
          <a:bodyPr/>
          <a:lstStyle/>
          <a:p>
            <a:pPr>
              <a:lnSpc>
                <a:spcPct val="150000"/>
              </a:lnSpc>
            </a:pPr>
            <a:r>
              <a:rPr lang="de-DE" sz="2600" b="1" dirty="0" err="1">
                <a:solidFill>
                  <a:srgbClr val="568FD2"/>
                </a:solidFill>
              </a:rPr>
              <a:t>Testing</a:t>
            </a:r>
            <a:r>
              <a:rPr lang="de-DE" sz="2600" b="1" dirty="0">
                <a:solidFill>
                  <a:srgbClr val="568FD2"/>
                </a:solidFill>
              </a:rPr>
              <a:t> </a:t>
            </a:r>
            <a:r>
              <a:rPr lang="de-DE" sz="2600" b="1" dirty="0" err="1">
                <a:solidFill>
                  <a:srgbClr val="568FD2"/>
                </a:solidFill>
              </a:rPr>
              <a:t>the</a:t>
            </a:r>
            <a:r>
              <a:rPr lang="de-DE" sz="2600" b="1" dirty="0">
                <a:solidFill>
                  <a:srgbClr val="568FD2"/>
                </a:solidFill>
              </a:rPr>
              <a:t> </a:t>
            </a:r>
            <a:r>
              <a:rPr lang="de-DE" sz="2600" b="1" dirty="0" err="1">
                <a:solidFill>
                  <a:srgbClr val="568FD2"/>
                </a:solidFill>
              </a:rPr>
              <a:t>improved</a:t>
            </a:r>
            <a:r>
              <a:rPr lang="de-DE" sz="2600" b="1" dirty="0">
                <a:solidFill>
                  <a:srgbClr val="568FD2"/>
                </a:solidFill>
              </a:rPr>
              <a:t> </a:t>
            </a:r>
            <a:r>
              <a:rPr lang="de-DE" sz="2600" b="1" dirty="0" err="1">
                <a:solidFill>
                  <a:srgbClr val="568FD2"/>
                </a:solidFill>
              </a:rPr>
              <a:t>metric</a:t>
            </a:r>
            <a:r>
              <a:rPr lang="de-DE" sz="2600" b="1" dirty="0">
                <a:solidFill>
                  <a:srgbClr val="568FD2"/>
                </a:solidFill>
              </a:rPr>
              <a:t> </a:t>
            </a:r>
            <a:r>
              <a:rPr lang="de-DE" sz="2600" b="1" dirty="0" err="1">
                <a:solidFill>
                  <a:srgbClr val="568FD2"/>
                </a:solidFill>
              </a:rPr>
              <a:t>against</a:t>
            </a:r>
            <a:r>
              <a:rPr lang="de-DE" sz="2600" b="1" dirty="0">
                <a:solidFill>
                  <a:srgbClr val="568FD2"/>
                </a:solidFill>
              </a:rPr>
              <a:t> </a:t>
            </a:r>
            <a:r>
              <a:rPr lang="de-DE" sz="2600" b="1" dirty="0" err="1">
                <a:solidFill>
                  <a:srgbClr val="568FD2"/>
                </a:solidFill>
              </a:rPr>
              <a:t>test</a:t>
            </a:r>
            <a:r>
              <a:rPr lang="de-DE" sz="2600" b="1" dirty="0">
                <a:solidFill>
                  <a:srgbClr val="568FD2"/>
                </a:solidFill>
              </a:rPr>
              <a:t> </a:t>
            </a:r>
            <a:r>
              <a:rPr lang="de-DE" sz="2600" b="1" dirty="0" err="1">
                <a:solidFill>
                  <a:srgbClr val="568FD2"/>
                </a:solidFill>
              </a:rPr>
              <a:t>data</a:t>
            </a:r>
            <a:endParaRPr lang="de-DE" sz="2600" b="1" dirty="0">
              <a:solidFill>
                <a:srgbClr val="568FD2"/>
              </a:solidFill>
            </a:endParaRPr>
          </a:p>
          <a:p>
            <a:pPr>
              <a:lnSpc>
                <a:spcPct val="150000"/>
              </a:lnSpc>
            </a:pPr>
            <a:r>
              <a:rPr lang="de-DE" sz="2200" dirty="0"/>
              <a:t>Shows </a:t>
            </a:r>
            <a:r>
              <a:rPr lang="de-DE" sz="2200" dirty="0" err="1"/>
              <a:t>reasonable</a:t>
            </a:r>
            <a:r>
              <a:rPr lang="de-DE" sz="2200" dirty="0"/>
              <a:t> </a:t>
            </a:r>
            <a:r>
              <a:rPr lang="de-DE" sz="2200" dirty="0" err="1"/>
              <a:t>correlation</a:t>
            </a:r>
            <a:endParaRPr lang="en-US" sz="2200" dirty="0"/>
          </a:p>
          <a:p>
            <a:pPr marL="519113" lvl="1" indent="-342900">
              <a:lnSpc>
                <a:spcPct val="150000"/>
              </a:lnSpc>
              <a:buFont typeface="Arial" panose="020B0604020202020204" pitchFamily="34" charset="0"/>
              <a:buChar char="→"/>
            </a:pPr>
            <a:r>
              <a:rPr lang="en-US" sz="2200" dirty="0"/>
              <a:t>Improved metric is good extrapolation of training data</a:t>
            </a:r>
          </a:p>
          <a:p>
            <a:pPr>
              <a:lnSpc>
                <a:spcPct val="150000"/>
              </a:lnSpc>
            </a:pPr>
            <a:endParaRPr lang="de-DE" sz="2200" dirty="0"/>
          </a:p>
          <a:p>
            <a:pPr>
              <a:lnSpc>
                <a:spcPct val="150000"/>
              </a:lnSpc>
            </a:pPr>
            <a:r>
              <a:rPr lang="de-DE" sz="2600" b="1" dirty="0">
                <a:solidFill>
                  <a:srgbClr val="568FD2"/>
                </a:solidFill>
              </a:rPr>
              <a:t>Target </a:t>
            </a:r>
            <a:r>
              <a:rPr lang="de-DE" sz="2600" b="1" dirty="0" err="1">
                <a:solidFill>
                  <a:srgbClr val="568FD2"/>
                </a:solidFill>
              </a:rPr>
              <a:t>shooting</a:t>
            </a:r>
            <a:r>
              <a:rPr lang="de-DE" sz="2600" b="1" dirty="0">
                <a:solidFill>
                  <a:srgbClr val="568FD2"/>
                </a:solidFill>
              </a:rPr>
              <a:t> </a:t>
            </a:r>
            <a:r>
              <a:rPr lang="de-DE" sz="2600" b="1" dirty="0" err="1">
                <a:solidFill>
                  <a:srgbClr val="568FD2"/>
                </a:solidFill>
              </a:rPr>
              <a:t>test</a:t>
            </a:r>
            <a:endParaRPr lang="en-US" sz="2200" dirty="0"/>
          </a:p>
          <a:p>
            <a:pPr marL="519113" lvl="1" indent="-342900">
              <a:lnSpc>
                <a:spcPct val="150000"/>
              </a:lnSpc>
              <a:buFont typeface="Arial" panose="020B0604020202020204" pitchFamily="34" charset="0"/>
              <a:buChar char="→"/>
            </a:pPr>
            <a:r>
              <a:rPr lang="en-US" sz="2200" dirty="0"/>
              <a:t>Hand posture comfort does influence performance</a:t>
            </a:r>
          </a:p>
          <a:p>
            <a:pPr marL="519113" lvl="1" indent="-342900">
              <a:lnSpc>
                <a:spcPct val="150000"/>
              </a:lnSpc>
              <a:buFont typeface="Arial" panose="020B0604020202020204" pitchFamily="34" charset="0"/>
              <a:buChar char="→"/>
            </a:pPr>
            <a:r>
              <a:rPr lang="en-US" sz="2200" dirty="0"/>
              <a:t>Strengthens Short et al. (comfort -&gt; accuracy)</a:t>
            </a:r>
            <a:endParaRPr lang="de-DE" sz="2200" dirty="0"/>
          </a:p>
          <a:p>
            <a:pPr>
              <a:lnSpc>
                <a:spcPct val="150000"/>
              </a:lnSpc>
            </a:pPr>
            <a:r>
              <a:rPr lang="de-DE" sz="2200" dirty="0"/>
              <a:t>But: </a:t>
            </a:r>
            <a:r>
              <a:rPr lang="de-DE" sz="2200" dirty="0" err="1"/>
              <a:t>small</a:t>
            </a:r>
            <a:r>
              <a:rPr lang="de-DE" sz="2200" dirty="0"/>
              <a:t> </a:t>
            </a:r>
            <a:r>
              <a:rPr lang="de-DE" sz="2200" dirty="0" err="1"/>
              <a:t>dimensions</a:t>
            </a:r>
            <a:r>
              <a:rPr lang="de-DE" sz="2200" dirty="0"/>
              <a:t> </a:t>
            </a:r>
            <a:r>
              <a:rPr lang="de-DE" sz="2200" dirty="0" err="1"/>
              <a:t>of</a:t>
            </a:r>
            <a:r>
              <a:rPr lang="de-DE" sz="2200" dirty="0"/>
              <a:t> </a:t>
            </a:r>
            <a:r>
              <a:rPr lang="de-DE" sz="2200" dirty="0" err="1"/>
              <a:t>study</a:t>
            </a:r>
            <a:r>
              <a:rPr lang="de-DE" sz="2200" dirty="0"/>
              <a:t> </a:t>
            </a:r>
            <a:r>
              <a:rPr lang="de-DE" sz="2200" dirty="0" err="1"/>
              <a:t>limit</a:t>
            </a:r>
            <a:r>
              <a:rPr lang="de-DE" sz="2200" dirty="0"/>
              <a:t> </a:t>
            </a:r>
            <a:r>
              <a:rPr lang="de-DE" sz="2200" dirty="0" err="1"/>
              <a:t>expressiveness</a:t>
            </a:r>
            <a:endParaRPr lang="de-DE" sz="2200" dirty="0"/>
          </a:p>
        </p:txBody>
      </p:sp>
    </p:spTree>
    <p:extLst>
      <p:ext uri="{BB962C8B-B14F-4D97-AF65-F5344CB8AC3E}">
        <p14:creationId xmlns:p14="http://schemas.microsoft.com/office/powerpoint/2010/main" val="1537258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337884"/>
          </a:xfrm>
        </p:spPr>
        <p:txBody>
          <a:bodyPr/>
          <a:lstStyle/>
          <a:p>
            <a:pPr>
              <a:lnSpc>
                <a:spcPct val="150000"/>
              </a:lnSpc>
            </a:pPr>
            <a:r>
              <a:rPr lang="en-US" b="1" dirty="0"/>
              <a:t>5. Conclusion and Future Work</a:t>
            </a:r>
            <a:br>
              <a:rPr lang="en-US" dirty="0"/>
            </a:br>
            <a:br>
              <a:rPr lang="en-US" dirty="0"/>
            </a:br>
            <a:r>
              <a:rPr lang="en-US" sz="2200" dirty="0"/>
              <a:t>5.1 Conclusion</a:t>
            </a:r>
            <a:br>
              <a:rPr lang="en-US" sz="2200" dirty="0"/>
            </a:br>
            <a:r>
              <a:rPr lang="en-US" sz="2200" dirty="0"/>
              <a:t>5.2 Future Work</a:t>
            </a: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68087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3185487"/>
          </a:xfrm>
        </p:spPr>
        <p:txBody>
          <a:bodyPr/>
          <a:lstStyle/>
          <a:p>
            <a:pPr lvl="1" indent="0">
              <a:lnSpc>
                <a:spcPct val="150000"/>
              </a:lnSpc>
            </a:pPr>
            <a:r>
              <a:rPr lang="en-US" sz="3000" dirty="0">
                <a:solidFill>
                  <a:schemeClr val="bg1"/>
                </a:solidFill>
              </a:rPr>
              <a:t>1. Introduction</a:t>
            </a:r>
            <a:br>
              <a:rPr lang="en-US" sz="2200" dirty="0">
                <a:solidFill>
                  <a:schemeClr val="bg1"/>
                </a:solidFill>
              </a:rPr>
            </a:br>
            <a:br>
              <a:rPr lang="en-US" sz="2200" dirty="0">
                <a:solidFill>
                  <a:schemeClr val="bg1"/>
                </a:solidFill>
              </a:rPr>
            </a:br>
            <a:r>
              <a:rPr lang="en-US" sz="2200" b="0" dirty="0">
                <a:solidFill>
                  <a:schemeClr val="bg1"/>
                </a:solidFill>
              </a:rPr>
              <a:t>1.1 Motivation</a:t>
            </a:r>
            <a:br>
              <a:rPr lang="en-US" sz="2200" b="0" dirty="0">
                <a:solidFill>
                  <a:schemeClr val="bg1"/>
                </a:solidFill>
              </a:rPr>
            </a:br>
            <a:r>
              <a:rPr lang="en-US" sz="2200" b="0" dirty="0">
                <a:solidFill>
                  <a:schemeClr val="bg1"/>
                </a:solidFill>
              </a:rPr>
              <a:t>1.2 Related Work</a:t>
            </a:r>
            <a:br>
              <a:rPr lang="en-US" sz="2200" b="0" dirty="0">
                <a:solidFill>
                  <a:schemeClr val="bg1"/>
                </a:solidFill>
              </a:rPr>
            </a:br>
            <a:r>
              <a:rPr lang="en-US" sz="2200" b="0" dirty="0">
                <a:solidFill>
                  <a:schemeClr val="bg1"/>
                </a:solidFill>
              </a:rPr>
              <a:t>1.3 Study Goal</a:t>
            </a:r>
            <a:br>
              <a:rPr lang="en-US" sz="2200" dirty="0">
                <a:solidFill>
                  <a:schemeClr val="bg1"/>
                </a:solidFill>
              </a:rPr>
            </a:br>
            <a:endParaRPr lang="en-US" dirty="0">
              <a:solidFill>
                <a:schemeClr val="bg1"/>
              </a:solidFill>
            </a:endParaRP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34187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Creating a Comfort/Discomfort Metric</a:t>
            </a:r>
          </a:p>
          <a:p>
            <a:pPr marL="342900" indent="-342900">
              <a:lnSpc>
                <a:spcPct val="150000"/>
              </a:lnSpc>
              <a:buFont typeface="Arial" panose="020B0604020202020204" pitchFamily="34" charset="0"/>
              <a:buChar char="•"/>
            </a:pPr>
            <a:r>
              <a:rPr lang="en-US" sz="2000" dirty="0"/>
              <a:t>Goal: Metric for quick, objective hand posture evaluation</a:t>
            </a:r>
          </a:p>
          <a:p>
            <a:pPr marL="342900" indent="-342900">
              <a:lnSpc>
                <a:spcPct val="150000"/>
              </a:lnSpc>
              <a:buFont typeface="Arial" panose="020B0604020202020204" pitchFamily="34" charset="0"/>
              <a:buChar char="•"/>
            </a:pPr>
            <a:r>
              <a:rPr lang="en-US" sz="2000" dirty="0"/>
              <a:t>Creation based on</a:t>
            </a:r>
          </a:p>
          <a:p>
            <a:pPr marL="633413" lvl="1" indent="-457200">
              <a:lnSpc>
                <a:spcPct val="150000"/>
              </a:lnSpc>
              <a:buFont typeface="Arial" panose="020B0604020202020204" pitchFamily="34" charset="0"/>
              <a:buChar char="‒"/>
            </a:pPr>
            <a:r>
              <a:rPr lang="en-US" sz="2000" dirty="0"/>
              <a:t>Comfort/Discomfort Models</a:t>
            </a:r>
          </a:p>
          <a:p>
            <a:pPr marL="633413" lvl="1" indent="-457200">
              <a:lnSpc>
                <a:spcPct val="150000"/>
              </a:lnSpc>
              <a:buFont typeface="Arial" panose="020B0604020202020204" pitchFamily="34" charset="0"/>
              <a:buChar char="‒"/>
            </a:pPr>
            <a:r>
              <a:rPr lang="en-US" sz="2000" dirty="0"/>
              <a:t>Hand Anatomy and Ergonomics</a:t>
            </a:r>
          </a:p>
          <a:p>
            <a:pPr marL="342900" indent="-342900">
              <a:lnSpc>
                <a:spcPct val="150000"/>
              </a:lnSpc>
              <a:buFont typeface="Arial" panose="020B0604020202020204" pitchFamily="34" charset="0"/>
              <a:buChar char="•"/>
            </a:pPr>
            <a:r>
              <a:rPr lang="en-US" sz="2000" dirty="0"/>
              <a:t>Tweaked the metric using data from a user study</a:t>
            </a:r>
          </a:p>
          <a:p>
            <a:pPr marL="342900" indent="-342900">
              <a:lnSpc>
                <a:spcPct val="150000"/>
              </a:lnSpc>
              <a:buFont typeface="Arial" panose="020B0604020202020204" pitchFamily="34" charset="0"/>
              <a:buChar char="•"/>
            </a:pPr>
            <a:r>
              <a:rPr lang="en-US" sz="2000" dirty="0"/>
              <a:t>Verified the metric in a testing user study</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5.1 Conclusion </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34516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2. Showing Importance of Metric</a:t>
            </a:r>
          </a:p>
          <a:p>
            <a:pPr marL="342900" indent="-342900">
              <a:lnSpc>
                <a:spcPct val="150000"/>
              </a:lnSpc>
              <a:buFont typeface="Arial" panose="020B0604020202020204" pitchFamily="34" charset="0"/>
              <a:buChar char="•"/>
            </a:pPr>
            <a:r>
              <a:rPr lang="en-US" sz="2000" dirty="0"/>
              <a:t>Goal: Show Comfort/Discomfort-Performance Correlation</a:t>
            </a:r>
          </a:p>
          <a:p>
            <a:pPr marL="342900" indent="-342900">
              <a:lnSpc>
                <a:spcPct val="150000"/>
              </a:lnSpc>
              <a:buFont typeface="Arial" panose="020B0604020202020204" pitchFamily="34" charset="0"/>
              <a:buChar char="•"/>
            </a:pPr>
            <a:r>
              <a:rPr lang="en-US" sz="2000" dirty="0"/>
              <a:t>Target Shooting Test</a:t>
            </a:r>
          </a:p>
          <a:p>
            <a:pPr marL="342900" indent="-342900">
              <a:lnSpc>
                <a:spcPct val="150000"/>
              </a:lnSpc>
              <a:buFont typeface="Arial" panose="020B0604020202020204" pitchFamily="34" charset="0"/>
              <a:buChar char="•"/>
            </a:pPr>
            <a:r>
              <a:rPr lang="en-US" sz="2000" dirty="0"/>
              <a:t>Test Results indicate that hand posture comfort/discomfort do affect performance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5.1 Conclusion </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278151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Limits of this work</a:t>
            </a:r>
          </a:p>
          <a:p>
            <a:pPr marL="342900" indent="-342900">
              <a:lnSpc>
                <a:spcPct val="150000"/>
              </a:lnSpc>
              <a:buFont typeface="Arial" panose="020B0604020202020204" pitchFamily="34" charset="0"/>
              <a:buChar char="•"/>
            </a:pPr>
            <a:r>
              <a:rPr lang="en-US" sz="2000" dirty="0"/>
              <a:t>Short term effect only </a:t>
            </a:r>
          </a:p>
          <a:p>
            <a:pPr marL="342900" indent="-342900">
              <a:lnSpc>
                <a:spcPct val="150000"/>
              </a:lnSpc>
              <a:buFont typeface="Arial" panose="020B0604020202020204" pitchFamily="34" charset="0"/>
              <a:buChar char="•"/>
            </a:pPr>
            <a:r>
              <a:rPr lang="en-US" sz="2000" dirty="0"/>
              <a:t>Linearity of comfort/discomfort</a:t>
            </a:r>
          </a:p>
          <a:p>
            <a:pPr marL="342900" indent="-342900">
              <a:lnSpc>
                <a:spcPct val="150000"/>
              </a:lnSpc>
              <a:buFont typeface="Arial" panose="020B0604020202020204" pitchFamily="34" charset="0"/>
              <a:buChar char="•"/>
            </a:pPr>
            <a:r>
              <a:rPr lang="en-US" sz="2000" dirty="0"/>
              <a:t>influences on performance other </a:t>
            </a:r>
            <a:br>
              <a:rPr lang="en-US" sz="2000" dirty="0"/>
            </a:br>
            <a:r>
              <a:rPr lang="en-US" sz="2000" dirty="0"/>
              <a:t>than comfort/discomfort</a:t>
            </a:r>
          </a:p>
          <a:p>
            <a:pPr marL="342900" indent="-342900">
              <a:lnSpc>
                <a:spcPct val="150000"/>
              </a:lnSpc>
              <a:buFont typeface="Arial" panose="020B0604020202020204" pitchFamily="34" charset="0"/>
              <a:buChar char="•"/>
            </a:pPr>
            <a:r>
              <a:rPr lang="en-US" sz="2000" dirty="0"/>
              <a:t>Small Study dimensions</a:t>
            </a:r>
          </a:p>
          <a:p>
            <a:pPr>
              <a:lnSpc>
                <a:spcPct val="150000"/>
              </a:lnSpc>
            </a:pPr>
            <a:endParaRPr lang="en-US" sz="2000" dirty="0"/>
          </a:p>
          <a:p>
            <a:pPr>
              <a:lnSpc>
                <a:spcPct val="150000"/>
              </a:lnSpc>
            </a:pPr>
            <a:r>
              <a:rPr lang="en-US" sz="2600" b="1" dirty="0">
                <a:solidFill>
                  <a:srgbClr val="568FD2"/>
                </a:solidFill>
              </a:rPr>
              <a:t>2. Creation of a system for free hand robot control</a:t>
            </a:r>
            <a:endParaRPr lang="en-US" sz="2000" dirty="0"/>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5.2 Future Work</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8317" r="17250"/>
          <a:stretch/>
        </p:blipFill>
        <p:spPr>
          <a:xfrm>
            <a:off x="4216400" y="1404703"/>
            <a:ext cx="4610608" cy="3574492"/>
          </a:xfrm>
          <a:prstGeom prst="rect">
            <a:avLst/>
          </a:prstGeom>
          <a:ln>
            <a:noFill/>
          </a:ln>
          <a:effectLst>
            <a:softEdge rad="112500"/>
          </a:effectLst>
        </p:spPr>
      </p:pic>
    </p:spTree>
    <p:extLst>
      <p:ext uri="{BB962C8B-B14F-4D97-AF65-F5344CB8AC3E}">
        <p14:creationId xmlns:p14="http://schemas.microsoft.com/office/powerpoint/2010/main" val="1546102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en-US" b="1" dirty="0"/>
              <a:t>Questions?</a:t>
            </a:r>
            <a:endParaRPr lang="de-DE" dirty="0"/>
          </a:p>
        </p:txBody>
      </p:sp>
    </p:spTree>
    <p:extLst>
      <p:ext uri="{BB962C8B-B14F-4D97-AF65-F5344CB8AC3E}">
        <p14:creationId xmlns:p14="http://schemas.microsoft.com/office/powerpoint/2010/main" val="137039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410369"/>
          </a:xfrm>
        </p:spPr>
        <p:txBody>
          <a:bodyPr/>
          <a:lstStyle/>
          <a:p>
            <a:r>
              <a:rPr lang="de-DE" dirty="0"/>
              <a:t>Appendix</a:t>
            </a:r>
            <a:endParaRPr lang="en-US"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063116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Training Data: Improved Metric and User Rating</a:t>
            </a:r>
          </a:p>
          <a:p>
            <a:pPr marL="342900" indent="-342900">
              <a:lnSpc>
                <a:spcPct val="150000"/>
              </a:lnSpc>
              <a:buFont typeface="Arial" panose="020B0604020202020204" pitchFamily="34" charset="0"/>
              <a:buChar char="•"/>
            </a:pPr>
            <a:r>
              <a:rPr lang="en-US" sz="2000" dirty="0"/>
              <a:t>Pearson Correlation: -0.6453242</a:t>
            </a:r>
          </a:p>
          <a:p>
            <a:pPr marL="342900" indent="-342900">
              <a:lnSpc>
                <a:spcPct val="150000"/>
              </a:lnSpc>
              <a:buFont typeface="Arial" panose="020B0604020202020204" pitchFamily="34" charset="0"/>
              <a:buChar char="•"/>
            </a:pPr>
            <a:r>
              <a:rPr lang="en-US" sz="2000" dirty="0"/>
              <a:t>p-value: &lt; 2.2e-16</a:t>
            </a:r>
          </a:p>
          <a:p>
            <a:pPr marL="342900" indent="-342900">
              <a:lnSpc>
                <a:spcPct val="150000"/>
              </a:lnSpc>
              <a:buFont typeface="Arial" panose="020B0604020202020204" pitchFamily="34" charset="0"/>
              <a:buChar char="•"/>
            </a:pPr>
            <a:r>
              <a:rPr lang="en-US" sz="2000" dirty="0"/>
              <a:t>Not perfect:</a:t>
            </a:r>
          </a:p>
          <a:p>
            <a:pPr marL="519113" lvl="1" indent="-342900">
              <a:lnSpc>
                <a:spcPct val="150000"/>
              </a:lnSpc>
              <a:buFont typeface="Symbol" panose="05050102010706020507" pitchFamily="18" charset="2"/>
              <a:buChar char="-"/>
            </a:pPr>
            <a:r>
              <a:rPr lang="en-US" sz="2000" dirty="0"/>
              <a:t>Anatomical and psychological differences</a:t>
            </a:r>
          </a:p>
          <a:p>
            <a:pPr marL="519113" lvl="1" indent="-342900">
              <a:lnSpc>
                <a:spcPct val="150000"/>
              </a:lnSpc>
              <a:buFont typeface="Symbol" panose="05050102010706020507" pitchFamily="18" charset="2"/>
              <a:buChar char="-"/>
            </a:pPr>
            <a:r>
              <a:rPr lang="en-US" sz="2000" dirty="0"/>
              <a:t>Short term effects only</a:t>
            </a:r>
          </a:p>
          <a:p>
            <a:pPr marL="519113" lvl="1" indent="-342900">
              <a:lnSpc>
                <a:spcPct val="150000"/>
              </a:lnSpc>
              <a:buFont typeface="Symbol" panose="05050102010706020507" pitchFamily="18" charset="2"/>
              <a:buChar char="-"/>
            </a:pPr>
            <a:r>
              <a:rPr lang="en-US" sz="2000" dirty="0"/>
              <a:t>Few discrete steps</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431119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Test Data: Naive Metric and User Rating</a:t>
            </a:r>
          </a:p>
          <a:p>
            <a:pPr marL="342900" indent="-342900">
              <a:lnSpc>
                <a:spcPct val="150000"/>
              </a:lnSpc>
              <a:buFont typeface="Arial" panose="020B0604020202020204" pitchFamily="34" charset="0"/>
              <a:buChar char="•"/>
            </a:pPr>
            <a:r>
              <a:rPr lang="en-US" sz="2000" dirty="0"/>
              <a:t>Pearson Correlation: -0.6651999</a:t>
            </a:r>
          </a:p>
          <a:p>
            <a:pPr marL="342900" indent="-342900">
              <a:lnSpc>
                <a:spcPct val="150000"/>
              </a:lnSpc>
              <a:buFont typeface="Arial" panose="020B0604020202020204" pitchFamily="34" charset="0"/>
              <a:buChar char="•"/>
            </a:pPr>
            <a:r>
              <a:rPr lang="en-US" sz="2000" dirty="0"/>
              <a:t>p-value: 6.73e-9</a:t>
            </a:r>
            <a:endParaRPr lang="de-DE" sz="2000" dirty="0"/>
          </a:p>
          <a:p>
            <a:pPr marL="342900" indent="-342900">
              <a:lnSpc>
                <a:spcPct val="150000"/>
              </a:lnSpc>
              <a:buFont typeface="Arial" panose="020B0604020202020204" pitchFamily="34" charset="0"/>
              <a:buChar char="•"/>
            </a:pPr>
            <a:r>
              <a:rPr lang="en-US" sz="2000" dirty="0"/>
              <a:t>No big difference on first sight</a:t>
            </a:r>
          </a:p>
          <a:p>
            <a:pPr marL="342900" indent="-342900">
              <a:lnSpc>
                <a:spcPct val="150000"/>
              </a:lnSpc>
              <a:buFont typeface="Arial" panose="020B0604020202020204" pitchFamily="34" charset="0"/>
              <a:buChar char="•"/>
            </a:pPr>
            <a:r>
              <a:rPr lang="en-US" sz="2000" dirty="0"/>
              <a:t>However, standard error is smaller, better correlation</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55044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sz="3000"/>
              <a:t>Grundlage der </a:t>
            </a:r>
            <a:r>
              <a:rPr sz="3000" dirty="0"/>
              <a:t>Masterfolien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105024"/>
            <a:ext cx="8508999" cy="4356735"/>
          </a:xfrm>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lang="de-DE" sz="3200" dirty="0"/>
              <a:t>Hier steht eine Überschrift</a:t>
            </a:r>
            <a:br>
              <a:rPr lang="de-DE" sz="3200" dirty="0"/>
            </a:br>
            <a:r>
              <a:rPr lang="de-DE" sz="3200" dirty="0"/>
              <a:t>max. 2-zeilig</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Das Grundprinzip ist, Informationen bestmöglich zu transportieren. Dazu muss vor allem die Schrift einheitlich und für alle im Raum lesbar sein. </a:t>
            </a:r>
          </a:p>
          <a:p>
            <a:endParaRPr dirty="0"/>
          </a:p>
          <a:p>
            <a:r>
              <a:rPr dirty="0" err="1"/>
              <a:t>Schriftart</a:t>
            </a:r>
            <a:r>
              <a:rPr dirty="0"/>
              <a:t>: Arial</a:t>
            </a:r>
          </a:p>
          <a:p>
            <a:endParaRPr dirty="0"/>
          </a:p>
          <a:p>
            <a:r>
              <a:rPr dirty="0" err="1"/>
              <a:t>Schriftgr</a:t>
            </a:r>
            <a:r>
              <a:rPr lang="de-DE" dirty="0" err="1"/>
              <a:t>ößen</a:t>
            </a:r>
            <a:r>
              <a:rPr dirty="0"/>
              <a:t>:</a:t>
            </a:r>
            <a:r>
              <a:rPr lang="de-DE" dirty="0"/>
              <a:t>30 | 22 | 16 | 12</a:t>
            </a:r>
            <a:endParaRPr dirty="0"/>
          </a:p>
          <a:p>
            <a:endParaRPr dirty="0"/>
          </a:p>
          <a:p>
            <a:r>
              <a:rPr dirty="0" err="1"/>
              <a:t>Zeilenabstand</a:t>
            </a:r>
            <a:r>
              <a:rPr dirty="0"/>
              <a:t>: 1,15mm</a:t>
            </a:r>
          </a:p>
          <a:p>
            <a:endParaRPr dirty="0"/>
          </a:p>
          <a:p>
            <a:r>
              <a:rPr dirty="0"/>
              <a:t>Die Einstellungen sind in den Textfeldern und Textfeldvorlagen dieses ppt-Masters als Standard eingestellt. Bei Diagrammen und Tabellen muss die Schriftgröße ggf. angepasst werden.</a:t>
            </a:r>
            <a:r>
              <a:rPr lang="de-DE" dirty="0"/>
              <a:t> Für Auszeichnungen im Fließtext kann auch </a:t>
            </a:r>
            <a:r>
              <a:rPr lang="de-DE" b="1" dirty="0"/>
              <a:t>fett </a:t>
            </a:r>
            <a:r>
              <a:rPr lang="de-DE" dirty="0"/>
              <a:t>markiert werden.</a:t>
            </a:r>
            <a:endParaRPr dirty="0"/>
          </a:p>
          <a:p>
            <a:r>
              <a:rPr dirty="0"/>
              <a:t>Bei großer Distanz bzw. </a:t>
            </a:r>
            <a:r>
              <a:rPr dirty="0" err="1"/>
              <a:t>kleinem</a:t>
            </a:r>
            <a:r>
              <a:rPr dirty="0"/>
              <a:t> </a:t>
            </a:r>
            <a:r>
              <a:rPr dirty="0" err="1"/>
              <a:t>Präsentationsmedium</a:t>
            </a:r>
            <a:r>
              <a:rPr dirty="0"/>
              <a:t> kann der Schriftgrad notfalls proportional erhöht werden.</a:t>
            </a:r>
          </a:p>
        </p:txBody>
      </p:sp>
      <p:sp>
        <p:nvSpPr>
          <p:cNvPr id="3" name="Titel 2"/>
          <p:cNvSpPr>
            <a:spLocks noGrp="1"/>
          </p:cNvSpPr>
          <p:nvPr>
            <p:ph type="title"/>
          </p:nvPr>
        </p:nvSpPr>
        <p:spPr>
          <a:prstGeom prst="rect">
            <a:avLst/>
          </a:prstGeom>
        </p:spPr>
        <p:txBody>
          <a:bodyPr/>
          <a:lstStyle/>
          <a:p>
            <a:r>
              <a:rPr sz="3000" dirty="0"/>
              <a:t>Schrift</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1762188"/>
            <a:ext cx="4215588" cy="4699572"/>
          </a:xfrm>
        </p:spPr>
        <p:txBody>
          <a:bodyPr/>
          <a:lstStyle/>
          <a:p>
            <a:pPr>
              <a:lnSpc>
                <a:spcPct val="150000"/>
              </a:lnSpc>
            </a:pPr>
            <a:r>
              <a:rPr lang="en-US" sz="2200" dirty="0"/>
              <a:t>Speech not optimal</a:t>
            </a:r>
          </a:p>
          <a:p>
            <a:pPr marL="519113" lvl="1" indent="-342900">
              <a:lnSpc>
                <a:spcPct val="150000"/>
              </a:lnSpc>
              <a:buFont typeface="Arial" panose="020B0604020202020204" pitchFamily="34" charset="0"/>
              <a:buChar char="→"/>
            </a:pPr>
            <a:r>
              <a:rPr lang="en-US" sz="2200" dirty="0"/>
              <a:t>Use  gestures and postures</a:t>
            </a:r>
          </a:p>
          <a:p>
            <a:pPr marL="285750" indent="-28575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Challenge: which hand postures are the best for</a:t>
            </a:r>
          </a:p>
          <a:p>
            <a:pPr marL="519113" lvl="1" indent="-342900">
              <a:lnSpc>
                <a:spcPct val="150000"/>
              </a:lnSpc>
              <a:buFont typeface="Arial" panose="020B0604020202020204" pitchFamily="34" charset="0"/>
              <a:buChar char="‒"/>
            </a:pPr>
            <a:r>
              <a:rPr lang="en-US" sz="2200" dirty="0"/>
              <a:t>Performance?</a:t>
            </a:r>
          </a:p>
          <a:p>
            <a:pPr marL="519113" lvl="1" indent="-342900">
              <a:lnSpc>
                <a:spcPct val="150000"/>
              </a:lnSpc>
              <a:buFont typeface="Arial" panose="020B0604020202020204" pitchFamily="34" charset="0"/>
              <a:buChar char="‒"/>
            </a:pPr>
            <a:r>
              <a:rPr lang="en-US" sz="2200" dirty="0"/>
              <a:t>User Experience?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1.1 Motivation: Controlling a robot</a:t>
            </a:r>
          </a:p>
        </p:txBody>
      </p:sp>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l="10914" r="35916"/>
          <a:stretch/>
        </p:blipFill>
        <p:spPr>
          <a:xfrm>
            <a:off x="4545823" y="1404703"/>
            <a:ext cx="4598177" cy="5068610"/>
          </a:xfrm>
          <a:prstGeom prst="rect">
            <a:avLst/>
          </a:prstGeom>
          <a:ln>
            <a:noFill/>
          </a:ln>
          <a:effectLst>
            <a:softEdge rad="112500"/>
          </a:effectLst>
        </p:spPr>
      </p:pic>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420735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erstes soll </a:t>
            </a:r>
            <a:r>
              <a:rPr dirty="0">
                <a:solidFill>
                  <a:schemeClr val="bg2"/>
                </a:solidFill>
              </a:rPr>
              <a:t>mit schwarz </a:t>
            </a:r>
            <a:r>
              <a:rPr dirty="0"/>
              <a:t>und weiß gearbeitet werden.</a:t>
            </a:r>
            <a:br>
              <a:rPr dirty="0"/>
            </a:br>
            <a:r>
              <a:rPr dirty="0"/>
              <a:t>Für Aufwändigere Darstellungen sind Farben mit Bedacht und in möglichst geringem Umfang einzusetzen.</a:t>
            </a:r>
            <a:br>
              <a:rPr dirty="0"/>
            </a:br>
            <a:endParaRPr dirty="0"/>
          </a:p>
          <a:p>
            <a:r>
              <a:rPr dirty="0"/>
              <a:t>In diesem Folienmaster ist die Farbpalette festgelegt.</a:t>
            </a:r>
          </a:p>
          <a:p>
            <a:endParaRPr dirty="0"/>
          </a:p>
          <a:p>
            <a:r>
              <a:rPr dirty="0"/>
              <a:t>Zuerst mit </a:t>
            </a:r>
            <a:r>
              <a:rPr lang="de-DE" dirty="0"/>
              <a:t>den Primärfarben </a:t>
            </a:r>
            <a:r>
              <a:rPr dirty="0"/>
              <a:t>arbeiten</a:t>
            </a:r>
            <a:r>
              <a:rPr lang="de-DE" dirty="0"/>
              <a:t>.</a:t>
            </a:r>
          </a:p>
          <a:p>
            <a:endParaRPr lang="de-DE" dirty="0"/>
          </a:p>
          <a:p>
            <a:endParaRPr lang="de-DE" dirty="0"/>
          </a:p>
          <a:p>
            <a:r>
              <a:rPr dirty="0"/>
              <a:t>Für z.B. komplexe Diagramme stehen noch</a:t>
            </a:r>
            <a:r>
              <a:rPr lang="de-DE" dirty="0"/>
              <a:t>Sekundärfarben </a:t>
            </a:r>
            <a:r>
              <a:rPr dirty="0"/>
              <a:t>zur Verfügung.</a:t>
            </a:r>
          </a:p>
          <a:p>
            <a:endParaRPr dirty="0"/>
          </a:p>
          <a:p>
            <a:endParaRPr dirty="0"/>
          </a:p>
          <a:p>
            <a:r>
              <a:rPr lang="de-DE" dirty="0"/>
              <a:t>Gering im Einsatz sind die Akzentfarben.</a:t>
            </a:r>
            <a:endParaRPr dirty="0"/>
          </a:p>
          <a:p>
            <a:endParaRPr dirty="0"/>
          </a:p>
        </p:txBody>
      </p:sp>
      <p:sp>
        <p:nvSpPr>
          <p:cNvPr id="3" name="Titel 2"/>
          <p:cNvSpPr>
            <a:spLocks noGrp="1"/>
          </p:cNvSpPr>
          <p:nvPr>
            <p:ph type="title"/>
          </p:nvPr>
        </p:nvSpPr>
        <p:spPr>
          <a:prstGeom prst="rect">
            <a:avLst/>
          </a:prstGeom>
        </p:spPr>
        <p:txBody>
          <a:bodyPr/>
          <a:lstStyle/>
          <a:p>
            <a:r>
              <a:rPr sz="3000" dirty="0"/>
              <a:t>Farben</a:t>
            </a:r>
            <a:endParaRPr lang="de-DE" sz="3000" dirty="0"/>
          </a:p>
        </p:txBody>
      </p:sp>
      <p:sp>
        <p:nvSpPr>
          <p:cNvPr id="14" name="Rechteck 13"/>
          <p:cNvSpPr/>
          <p:nvPr/>
        </p:nvSpPr>
        <p:spPr>
          <a:xfrm>
            <a:off x="321735" y="3843868"/>
            <a:ext cx="855132" cy="2455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3843868"/>
            <a:ext cx="855132" cy="245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3843868"/>
            <a:ext cx="855132" cy="245531"/>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4665135"/>
            <a:ext cx="855132" cy="245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4665135"/>
            <a:ext cx="855132" cy="245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4665135"/>
            <a:ext cx="855132" cy="245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4665135"/>
            <a:ext cx="855132" cy="245531"/>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5529793"/>
            <a:ext cx="855132" cy="245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5529793"/>
            <a:ext cx="855132" cy="24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5529793"/>
            <a:ext cx="855132" cy="2455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Kurze und knappe Texte, Fließtexte linksbündig, kein Blocksatz</a:t>
            </a:r>
          </a:p>
          <a:p>
            <a:endParaRPr/>
          </a:p>
          <a:p>
            <a:r>
              <a:rPr/>
              <a:t>Beispiel:</a:t>
            </a:r>
          </a:p>
          <a:p>
            <a:r>
              <a:rPr/>
              <a:t>Tem soluptam, nisi as verum ereprehendam at acculpa quidisq uissit volupta tusdant utem as etur, odi odis es doluptiae dem nimaion con nossinctenis pora quam voloria consenimus blabore everfer epeliquo maio etur.</a:t>
            </a:r>
          </a:p>
        </p:txBody>
      </p:sp>
      <p:sp>
        <p:nvSpPr>
          <p:cNvPr id="3" name="Titel 2"/>
          <p:cNvSpPr>
            <a:spLocks noGrp="1"/>
          </p:cNvSpPr>
          <p:nvPr>
            <p:ph type="title"/>
          </p:nvPr>
        </p:nvSpPr>
        <p:spPr>
          <a:prstGeom prst="rect">
            <a:avLst/>
          </a:prstGeom>
        </p:spPr>
        <p:txBody>
          <a:bodyPr/>
          <a:lstStyle/>
          <a:p>
            <a:r>
              <a:rPr dirty="0"/>
              <a:t>Texte</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a:t>Bei kleinen Aufzählungen auf Aufzählungszeichen verzichten und ggf. zusätzliche Leerzeile</a:t>
            </a:r>
          </a:p>
          <a:p>
            <a:r>
              <a:rPr lang="de-DE"/>
              <a:t>Nur die wesentlichen Punkte nennen und Themen auf verschiedene Seiten splitten.</a:t>
            </a:r>
          </a:p>
          <a:p>
            <a:endParaRPr lang="de-DE"/>
          </a:p>
          <a:p>
            <a:r>
              <a:rPr lang="de-DE"/>
              <a:t>Punkt 1</a:t>
            </a:r>
          </a:p>
          <a:p>
            <a:endParaRPr lang="de-DE"/>
          </a:p>
          <a:p>
            <a:r>
              <a:rPr lang="de-DE"/>
              <a:t>Punkt 2</a:t>
            </a:r>
          </a:p>
          <a:p>
            <a:endParaRPr lang="de-DE"/>
          </a:p>
          <a:p>
            <a:r>
              <a:rPr lang="de-DE"/>
              <a:t>Wenn Unterpunkte in einer Aufzählung nötig sind ist ein Einrücken mit – möglich</a:t>
            </a:r>
          </a:p>
          <a:p>
            <a:pPr lvl="1"/>
            <a:r>
              <a:rPr lang="de-DE"/>
              <a:t>Unterpunkt 1</a:t>
            </a:r>
          </a:p>
          <a:p>
            <a:pPr lvl="2"/>
            <a:r>
              <a:rPr lang="de-DE"/>
              <a:t>Unterpunkt 1</a:t>
            </a:r>
          </a:p>
          <a:p>
            <a:pPr lvl="2"/>
            <a:r>
              <a:rPr lang="de-DE"/>
              <a:t>Unterpunkt 2</a:t>
            </a:r>
          </a:p>
          <a:p>
            <a:endParaRPr lang="de-DE"/>
          </a:p>
          <a:p>
            <a:r>
              <a:rPr lang="de-DE"/>
              <a:t>Bei größeren Listen die Standardeinstellung • verwenden</a:t>
            </a:r>
          </a:p>
          <a:p>
            <a:pPr lvl="1"/>
            <a:r>
              <a:rPr lang="de-DE"/>
              <a:t>Unterpunkt 1</a:t>
            </a:r>
          </a:p>
          <a:p>
            <a:pPr lvl="1"/>
            <a:r>
              <a:rPr lang="de-DE"/>
              <a:t>Unterpunkt 2</a:t>
            </a:r>
          </a:p>
          <a:p>
            <a:pPr lvl="1"/>
            <a:r>
              <a:rPr lang="de-DE"/>
              <a:t>Unterpunkt 3</a:t>
            </a:r>
            <a:endParaRPr lang="de-DE" dirty="0"/>
          </a:p>
        </p:txBody>
      </p:sp>
      <p:sp>
        <p:nvSpPr>
          <p:cNvPr id="3" name="Titel 2"/>
          <p:cNvSpPr>
            <a:spLocks noGrp="1"/>
          </p:cNvSpPr>
          <p:nvPr>
            <p:ph type="title"/>
          </p:nvPr>
        </p:nvSpPr>
        <p:spPr/>
        <p:txBody>
          <a:bodyPr/>
          <a:lstStyle/>
          <a:p>
            <a:r>
              <a:rPr lang="de-DE"/>
              <a:t>Aufzählung</a:t>
            </a:r>
            <a:endParaRPr lang="de-DE" dirty="0"/>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schlichte Darstellung von Informationen</a:t>
            </a:r>
          </a:p>
          <a:p>
            <a:endParaRPr/>
          </a:p>
          <a:p>
            <a:r>
              <a:rPr/>
              <a:t>reduzierte Farben</a:t>
            </a:r>
          </a:p>
          <a:p>
            <a:endParaRPr/>
          </a:p>
          <a:p>
            <a:r>
              <a:rPr/>
              <a:t>Rahmen und Überlagerungen nach Möglichkeit vermeiden</a:t>
            </a:r>
          </a:p>
          <a:p>
            <a:endParaRPr dirty="0"/>
          </a:p>
        </p:txBody>
      </p:sp>
      <p:sp>
        <p:nvSpPr>
          <p:cNvPr id="3" name="Titel 2"/>
          <p:cNvSpPr>
            <a:spLocks noGrp="1"/>
          </p:cNvSpPr>
          <p:nvPr>
            <p:ph type="title"/>
          </p:nvPr>
        </p:nvSpPr>
        <p:spPr>
          <a:prstGeom prst="rect">
            <a:avLst/>
          </a:prstGeom>
        </p:spPr>
        <p:txBody>
          <a:bodyPr/>
          <a:lstStyle/>
          <a:p>
            <a:r>
              <a:rPr sz="3000"/>
              <a:t>Bilder - Allgemein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22" name="Inhaltsplatzhalter 21"/>
          <p:cNvSpPr>
            <a:spLocks noGrp="1"/>
          </p:cNvSpPr>
          <p:nvPr>
            <p:ph sz="quarter" idx="18"/>
          </p:nvPr>
        </p:nvSpPr>
        <p:spPr/>
        <p:txBody>
          <a:bodyPr/>
          <a:lstStyle/>
          <a:p>
            <a:endParaRPr lang="de-DE"/>
          </a:p>
        </p:txBody>
      </p:sp>
      <p:sp>
        <p:nvSpPr>
          <p:cNvPr id="21" name="Bildplatzhalter 20"/>
          <p:cNvSpPr>
            <a:spLocks noGrp="1"/>
          </p:cNvSpPr>
          <p:nvPr>
            <p:ph type="pic" sz="quarter" idx="14"/>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Überschrift 2</a:t>
            </a:r>
          </a:p>
          <a:p>
            <a:r>
              <a:rPr lang="de-DE" dirty="0"/>
              <a:t>Hier steht ein einleitender oder beschreibender Fließtext und nach Wunsch eine Aufzählung</a:t>
            </a:r>
          </a:p>
          <a:p>
            <a:endParaRPr lang="de-DE" dirty="0"/>
          </a:p>
          <a:p>
            <a:r>
              <a:rPr lang="de-DE" dirty="0"/>
              <a:t>Punkt 1</a:t>
            </a:r>
          </a:p>
          <a:p>
            <a:endParaRPr lang="de-DE" dirty="0"/>
          </a:p>
          <a:p>
            <a:r>
              <a:rPr lang="de-DE" dirty="0"/>
              <a:t>Punkt 2</a:t>
            </a:r>
          </a:p>
          <a:p>
            <a:endParaRPr lang="de-DE" dirty="0"/>
          </a:p>
          <a:p>
            <a:r>
              <a:rPr lang="de-DE" dirty="0"/>
              <a:t>Punkt 3</a:t>
            </a:r>
          </a:p>
          <a:p>
            <a:endParaRPr lang="de-DE" dirty="0"/>
          </a:p>
          <a:p>
            <a:r>
              <a:rPr lang="de-DE" dirty="0"/>
              <a:t>Punkt 4</a:t>
            </a:r>
          </a:p>
          <a:p>
            <a:endParaRPr lang="de-DE" dirty="0"/>
          </a:p>
          <a:p>
            <a:endParaRPr lang="de-DE" dirty="0"/>
          </a:p>
        </p:txBody>
      </p:sp>
      <p:sp>
        <p:nvSpPr>
          <p:cNvPr id="18" name="Inhaltsplatzhalter 17"/>
          <p:cNvSpPr>
            <a:spLocks noGrp="1"/>
          </p:cNvSpPr>
          <p:nvPr>
            <p:ph idx="15"/>
          </p:nvPr>
        </p:nvSpPr>
        <p:spPr/>
        <p:txBody>
          <a:bodyPr/>
          <a:lstStyle/>
          <a:p>
            <a:endParaRPr lang="de-DE"/>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7"/>
          </p:nvPr>
        </p:nvSpPr>
        <p:spPr/>
        <p:txBody>
          <a:bodyPr/>
          <a:lstStyle/>
          <a:p>
            <a:r>
              <a:rPr lang="en-US"/>
              <a:t>Jonas Mayer (TUM) | 13.07.2016 | A Metric for Hand Comfort/Discomfort Evaluation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17"/>
          <p:cNvSpPr>
            <a:spLocks noGrp="1"/>
          </p:cNvSpPr>
          <p:nvPr>
            <p:ph idx="1"/>
          </p:nvPr>
        </p:nvSpPr>
        <p:spPr/>
        <p:txBody>
          <a:bodyPr/>
          <a:lstStyle/>
          <a:p>
            <a:endParaRPr lang="de-DE"/>
          </a:p>
        </p:txBody>
      </p:sp>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17" name="Bildplatzhalter 16"/>
          <p:cNvSpPr>
            <a:spLocks noGrp="1"/>
          </p:cNvSpPr>
          <p:nvPr>
            <p:ph type="pic" sz="quarter" idx="17"/>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Weißer bzw. transparenter Hintergrund</a:t>
            </a:r>
            <a:br>
              <a:rPr lang="de-DE"/>
            </a:br>
            <a:r>
              <a:rPr lang="de-DE"/>
              <a:t>mit genug Freiraum anordnen</a:t>
            </a:r>
            <a:endParaRPr lang="de-DE" dirty="0"/>
          </a:p>
        </p:txBody>
      </p:sp>
      <p:sp>
        <p:nvSpPr>
          <p:cNvPr id="18" name="Bildplatzhalter 17"/>
          <p:cNvSpPr>
            <a:spLocks noGrp="1"/>
          </p:cNvSpPr>
          <p:nvPr>
            <p:ph type="pic" sz="quarter" idx="17"/>
          </p:nvPr>
        </p:nvSpPr>
        <p:spPr/>
      </p:sp>
      <p:sp>
        <p:nvSpPr>
          <p:cNvPr id="4" name="Titel 3"/>
          <p:cNvSpPr>
            <a:spLocks noGrp="1"/>
          </p:cNvSpPr>
          <p:nvPr>
            <p:ph type="title"/>
          </p:nvPr>
        </p:nvSpPr>
        <p:spPr/>
        <p:txBody>
          <a:bodyPr/>
          <a:lstStyle/>
          <a:p>
            <a:r>
              <a:rPr lang="de-DE"/>
              <a:t>Nicht formatfüllende 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ildplatzhalter 13"/>
          <p:cNvSpPr>
            <a:spLocks noGrp="1"/>
          </p:cNvSpPr>
          <p:nvPr>
            <p:ph type="pic" sz="quarter" idx="14"/>
          </p:nvPr>
        </p:nvSpPr>
        <p:spPr/>
      </p:sp>
      <p:sp>
        <p:nvSpPr>
          <p:cNvPr id="3" name="Titel 2"/>
          <p:cNvSpPr>
            <a:spLocks noGrp="1"/>
          </p:cNvSpPr>
          <p:nvPr>
            <p:ph type="title"/>
          </p:nvPr>
        </p:nvSpPr>
        <p:spPr/>
        <p:txBody>
          <a:bodyPr/>
          <a:lstStyle/>
          <a:p>
            <a:r>
              <a:rPr lang="de-DE"/>
              <a:t>Bilder Format füllend - maximale Bildgröße</a:t>
            </a:r>
            <a:endParaRPr lang="de-DE" dirty="0"/>
          </a:p>
        </p:txBody>
      </p:sp>
      <p:sp>
        <p:nvSpPr>
          <p:cNvPr id="2" name="Fußzeilenplatzhalter 1"/>
          <p:cNvSpPr>
            <a:spLocks noGrp="1"/>
          </p:cNvSpPr>
          <p:nvPr>
            <p:ph type="ftr" sz="quarter" idx="16"/>
          </p:nvPr>
        </p:nvSpPr>
        <p:spPr/>
        <p:txBody>
          <a:bodyPr/>
          <a:lstStyle/>
          <a:p>
            <a:r>
              <a:rPr lang="en-US"/>
              <a:t>Jonas Mayer (TUM) | 13.07.2016 | A Metric for Hand Comfort/Discomfort Evaluation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3627444"/>
            <a:ext cx="8732144" cy="2845868"/>
          </a:xfrm>
        </p:spPr>
        <p:txBody>
          <a:bodyPr/>
          <a:lstStyle/>
          <a:p>
            <a:r>
              <a:rPr lang="en-US" sz="2200" dirty="0"/>
              <a:t>Compare three different hand postures</a:t>
            </a:r>
          </a:p>
          <a:p>
            <a:pPr marL="461963" lvl="1" indent="-285750">
              <a:buFont typeface="Symbol" panose="05050102010706020507" pitchFamily="18" charset="2"/>
              <a:buChar char="-"/>
            </a:pPr>
            <a:r>
              <a:rPr lang="en-US" sz="2200" dirty="0"/>
              <a:t>Point</a:t>
            </a:r>
          </a:p>
          <a:p>
            <a:pPr marL="461963" lvl="1" indent="-285750">
              <a:buFont typeface="Symbol" panose="05050102010706020507" pitchFamily="18" charset="2"/>
              <a:buChar char="-"/>
            </a:pPr>
            <a:r>
              <a:rPr lang="en-US" sz="2200" dirty="0"/>
              <a:t>Spiderman </a:t>
            </a:r>
          </a:p>
          <a:p>
            <a:pPr marL="461963" lvl="1" indent="-285750">
              <a:buFont typeface="Symbol" panose="05050102010706020507" pitchFamily="18" charset="2"/>
              <a:buChar char="-"/>
            </a:pPr>
            <a:r>
              <a:rPr lang="en-US" sz="2200" dirty="0"/>
              <a:t>Pinch</a:t>
            </a:r>
          </a:p>
          <a:p>
            <a:r>
              <a:rPr lang="en-US" sz="2200" dirty="0"/>
              <a:t>in a target shooting test regarding performance and user experience.</a:t>
            </a:r>
          </a:p>
          <a:p>
            <a:r>
              <a:rPr lang="en-US" sz="2400" b="1" dirty="0">
                <a:solidFill>
                  <a:srgbClr val="568FD2"/>
                </a:solidFill>
              </a:rPr>
              <a:t>Results: </a:t>
            </a:r>
          </a:p>
          <a:p>
            <a:pPr marL="461963" lvl="1" indent="-285750">
              <a:buFont typeface="Symbol" panose="05050102010706020507" pitchFamily="18" charset="2"/>
              <a:buChar char="-"/>
            </a:pPr>
            <a:r>
              <a:rPr lang="en-US" sz="2200" dirty="0"/>
              <a:t>Pointing posture generally best</a:t>
            </a:r>
          </a:p>
        </p:txBody>
      </p:sp>
      <p:sp>
        <p:nvSpPr>
          <p:cNvPr id="5" name="Titel 4"/>
          <p:cNvSpPr>
            <a:spLocks noGrp="1"/>
          </p:cNvSpPr>
          <p:nvPr>
            <p:ph type="title"/>
          </p:nvPr>
        </p:nvSpPr>
        <p:spPr>
          <a:xfrm>
            <a:off x="319090" y="994334"/>
            <a:ext cx="8508999" cy="410369"/>
          </a:xfrm>
        </p:spPr>
        <p:txBody>
          <a:bodyPr/>
          <a:lstStyle/>
          <a:p>
            <a:r>
              <a:rPr lang="en-US" b="1" noProof="1">
                <a:solidFill>
                  <a:schemeClr val="bg2"/>
                </a:solidFill>
              </a:rPr>
              <a:t>1.2 Related Work: Nicholas Schneider (TUM)</a:t>
            </a:r>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8" name="Picture 528"/>
          <p:cNvPicPr/>
          <p:nvPr/>
        </p:nvPicPr>
        <p:blipFill>
          <a:blip r:embed="rId3"/>
          <a:stretch>
            <a:fillRect/>
          </a:stretch>
        </p:blipFill>
        <p:spPr>
          <a:xfrm>
            <a:off x="319090" y="1404703"/>
            <a:ext cx="8508999" cy="2222741"/>
          </a:xfrm>
          <a:prstGeom prst="rect">
            <a:avLst/>
          </a:prstGeom>
          <a:ln>
            <a:noFill/>
          </a:ln>
          <a:effectLst>
            <a:softEdge rad="112500"/>
          </a:effectLst>
        </p:spPr>
      </p:pic>
    </p:spTree>
    <p:extLst>
      <p:ext uri="{BB962C8B-B14F-4D97-AF65-F5344CB8AC3E}">
        <p14:creationId xmlns:p14="http://schemas.microsoft.com/office/powerpoint/2010/main" val="4246799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Alternativ mit formatfüllendem Hintergrund: 5 % schwarz</a:t>
            </a:r>
          </a:p>
          <a:p>
            <a:r>
              <a:rPr lang="de-DE" dirty="0"/>
              <a:t>Beschriftungen können zusätzlich neben den Bildern angebracht werden</a:t>
            </a:r>
          </a:p>
        </p:txBody>
      </p:sp>
      <p:sp>
        <p:nvSpPr>
          <p:cNvPr id="7" name="Inhaltsplatzhalter 6"/>
          <p:cNvSpPr>
            <a:spLocks noGrp="1"/>
          </p:cNvSpPr>
          <p:nvPr>
            <p:ph sz="quarter" idx="18"/>
          </p:nvPr>
        </p:nvSpPr>
        <p:spPr/>
        <p:txBody>
          <a:bodyPr/>
          <a:lstStyle/>
          <a:p>
            <a:r>
              <a:rPr lang="de-DE"/>
              <a:t>Bilderklärung</a:t>
            </a:r>
            <a:endParaRPr lang="de-DE" dirty="0"/>
          </a:p>
        </p:txBody>
      </p:sp>
      <p:sp>
        <p:nvSpPr>
          <p:cNvPr id="21" name="Bildplatzhalter 20"/>
          <p:cNvSpPr>
            <a:spLocks noGrp="1"/>
          </p:cNvSpPr>
          <p:nvPr>
            <p:ph type="pic" sz="quarter" idx="14"/>
          </p:nvPr>
        </p:nvSpPr>
        <p:spPr/>
      </p:sp>
      <p:sp>
        <p:nvSpPr>
          <p:cNvPr id="3" name="Titel 2"/>
          <p:cNvSpPr>
            <a:spLocks noGrp="1"/>
          </p:cNvSpPr>
          <p:nvPr>
            <p:ph type="title"/>
          </p:nvPr>
        </p:nvSpPr>
        <p:spPr/>
        <p:txBody>
          <a:bodyPr/>
          <a:lstStyle/>
          <a:p>
            <a:r>
              <a:rPr lang="de-DE"/>
              <a:t>Nicht Format füllende Bilder</a:t>
            </a:r>
            <a:endParaRPr lang="de-DE" dirty="0"/>
          </a:p>
        </p:txBody>
      </p:sp>
      <p:sp>
        <p:nvSpPr>
          <p:cNvPr id="5" name="Fußzeilenplatzhalter 4"/>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a16="http://schemas.microsoft.com/office/drawing/2014/main" val="20000"/>
                    </a:ext>
                  </a:extLst>
                </a:gridCol>
                <a:gridCol w="5015618">
                  <a:extLst>
                    <a:ext uri="{9D8B030D-6E8A-4147-A177-3AD203B41FA5}">
                      <a16:colId xmlns:a16="http://schemas.microsoft.com/office/drawing/2014/main"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Textplatzhalter 1"/>
          <p:cNvSpPr>
            <a:spLocks noGrp="1"/>
          </p:cNvSpPr>
          <p:nvPr>
            <p:ph type="body" sz="quarter" idx="13"/>
          </p:nvPr>
        </p:nvSpPr>
        <p:spPr/>
        <p:txBody>
          <a:bodyPr/>
          <a:lstStyle/>
          <a:p>
            <a:r>
              <a:rPr lang="de-DE"/>
              <a:t>Tabelle ohne Farbe und kein Rand</a:t>
            </a:r>
            <a:br>
              <a:rPr lang="de-DE"/>
            </a:br>
            <a:r>
              <a:rPr lang="de-DE"/>
              <a:t>innerer Seitenrand links 0 cm, oben z.B. 0,5 cm (für genug Zeilenabstand innerhalb) </a:t>
            </a:r>
            <a:endParaRPr lang="de-DE" dirty="0"/>
          </a:p>
        </p:txBody>
      </p:sp>
      <p:sp>
        <p:nvSpPr>
          <p:cNvPr id="3" name="Titel 2"/>
          <p:cNvSpPr>
            <a:spLocks noGrp="1"/>
          </p:cNvSpPr>
          <p:nvPr>
            <p:ph type="title"/>
          </p:nvPr>
        </p:nvSpPr>
        <p:spPr/>
        <p:txBody>
          <a:bodyPr/>
          <a:lstStyle/>
          <a:p>
            <a:r>
              <a:rPr lang="de-DE"/>
              <a:t>Tabelle – Beispiel 1</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a16="http://schemas.microsoft.com/office/drawing/2014/main" val="20000"/>
                    </a:ext>
                  </a:extLst>
                </a:gridCol>
                <a:gridCol w="5015618">
                  <a:extLst>
                    <a:ext uri="{9D8B030D-6E8A-4147-A177-3AD203B41FA5}">
                      <a16:colId xmlns:a16="http://schemas.microsoft.com/office/drawing/2014/main"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54000" marR="0" marT="180000" marB="0" anchor="ctr"/>
                </a:tc>
                <a:extLst>
                  <a:ext uri="{0D108BD9-81ED-4DB2-BD59-A6C34878D82A}">
                    <a16:rowId xmlns:a16="http://schemas.microsoft.com/office/drawing/2014/main"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54000" marR="0" marT="180000" marB="0" anchor="ctr"/>
                </a:tc>
                <a:extLst>
                  <a:ext uri="{0D108BD9-81ED-4DB2-BD59-A6C34878D82A}">
                    <a16:rowId xmlns:a16="http://schemas.microsoft.com/office/drawing/2014/main"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54000" marR="0" marT="180000" marB="0" anchor="ctr"/>
                </a:tc>
                <a:extLst>
                  <a:ext uri="{0D108BD9-81ED-4DB2-BD59-A6C34878D82A}">
                    <a16:rowId xmlns:a16="http://schemas.microsoft.com/office/drawing/2014/main"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54000" marR="0" marT="18000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54000" marR="0" marT="180000" marB="0" anchor="ctr"/>
                </a:tc>
                <a:extLst>
                  <a:ext uri="{0D108BD9-81ED-4DB2-BD59-A6C34878D82A}">
                    <a16:rowId xmlns:a16="http://schemas.microsoft.com/office/drawing/2014/main"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54000" marR="0" marT="180000" marB="0" anchor="ctr"/>
                </a:tc>
                <a:extLst>
                  <a:ext uri="{0D108BD9-81ED-4DB2-BD59-A6C34878D82A}">
                    <a16:rowId xmlns:a16="http://schemas.microsoft.com/office/drawing/2014/main" val="10004"/>
                  </a:ext>
                </a:extLst>
              </a:tr>
            </a:tbl>
          </a:graphicData>
        </a:graphic>
      </p:graphicFrame>
      <p:sp>
        <p:nvSpPr>
          <p:cNvPr id="2" name="Textplatzhalter 1"/>
          <p:cNvSpPr>
            <a:spLocks noGrp="1"/>
          </p:cNvSpPr>
          <p:nvPr>
            <p:ph type="body" sz="quarter" idx="13"/>
          </p:nvPr>
        </p:nvSpPr>
        <p:spPr/>
        <p:txBody>
          <a:bodyPr/>
          <a:lstStyle/>
          <a:p>
            <a:r>
              <a:rPr lang="de-DE"/>
              <a:t>Tabelle mit schwarzem Rand</a:t>
            </a:r>
            <a:br>
              <a:rPr lang="de-DE"/>
            </a:br>
            <a:r>
              <a:rPr lang="de-DE"/>
              <a:t>innerer Seitenrand links 0,15 cm, oben z.B. 0,5 cm (für genug Zeilenabstand innerhalb) </a:t>
            </a:r>
            <a:endParaRPr lang="de-DE" dirty="0"/>
          </a:p>
        </p:txBody>
      </p:sp>
      <p:sp>
        <p:nvSpPr>
          <p:cNvPr id="3" name="Titel 2"/>
          <p:cNvSpPr>
            <a:spLocks noGrp="1"/>
          </p:cNvSpPr>
          <p:nvPr>
            <p:ph type="title"/>
          </p:nvPr>
        </p:nvSpPr>
        <p:spPr/>
        <p:txBody>
          <a:bodyPr/>
          <a:lstStyle/>
          <a:p>
            <a:r>
              <a:rPr lang="de-DE"/>
              <a:t>Tabelle – Beispiel 2</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dirty="0"/>
              <a:t>Nach Möglichkeit linksbündig bleiben</a:t>
            </a:r>
            <a:br>
              <a:rPr lang="de-DE" dirty="0"/>
            </a:br>
            <a:r>
              <a:rPr lang="de-DE" dirty="0"/>
              <a:t>Unnötige Striche und Balken vermeiden</a:t>
            </a:r>
          </a:p>
        </p:txBody>
      </p:sp>
      <p:sp>
        <p:nvSpPr>
          <p:cNvPr id="4" name="Titel 3"/>
          <p:cNvSpPr>
            <a:spLocks noGrp="1"/>
          </p:cNvSpPr>
          <p:nvPr>
            <p:ph type="title"/>
          </p:nvPr>
        </p:nvSpPr>
        <p:spPr/>
        <p:txBody>
          <a:bodyPr/>
          <a:lstStyle/>
          <a:p>
            <a:r>
              <a:rPr lang="de-DE"/>
              <a:t>Diagramme – Beispiel 1</a:t>
            </a:r>
            <a:endParaRPr lang="de-DE" dirty="0"/>
          </a:p>
        </p:txBody>
      </p:sp>
      <p:graphicFrame>
        <p:nvGraphicFramePr>
          <p:cNvPr id="14" name="Diagramm 13"/>
          <p:cNvGraphicFramePr/>
          <p:nvPr>
            <p:extLst/>
          </p:nvPr>
        </p:nvGraphicFramePr>
        <p:xfrm>
          <a:off x="209868" y="2388199"/>
          <a:ext cx="8515032" cy="4207865"/>
        </p:xfrm>
        <a:graphic>
          <a:graphicData uri="http://schemas.openxmlformats.org/drawingml/2006/chart">
            <c:chart xmlns:c="http://schemas.openxmlformats.org/drawingml/2006/chart" xmlns:r="http://schemas.openxmlformats.org/officeDocument/2006/relationships" r:id="rId2"/>
          </a:graphicData>
        </a:graphic>
      </p:graphicFrame>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2021366215"/>
              </p:ext>
            </p:extLst>
          </p:nvPr>
        </p:nvGraphicFramePr>
        <p:xfrm>
          <a:off x="319088" y="1762125"/>
          <a:ext cx="8509000" cy="4699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el 2"/>
          <p:cNvSpPr>
            <a:spLocks noGrp="1"/>
          </p:cNvSpPr>
          <p:nvPr>
            <p:ph type="title"/>
          </p:nvPr>
        </p:nvSpPr>
        <p:spPr/>
        <p:txBody>
          <a:bodyPr/>
          <a:lstStyle/>
          <a:p>
            <a:r>
              <a:rPr lang="de-DE"/>
              <a:t>Diagramme</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683026"/>
            <a:ext cx="8507917" cy="4778734"/>
          </a:xfrm>
        </p:spPr>
        <p:txBody>
          <a:bodyPr/>
          <a:lstStyle/>
          <a:p>
            <a:pPr>
              <a:lnSpc>
                <a:spcPct val="150000"/>
              </a:lnSpc>
            </a:pPr>
            <a:r>
              <a:rPr lang="de-DE" sz="2400" b="1" dirty="0">
                <a:solidFill>
                  <a:srgbClr val="568FD2"/>
                </a:solidFill>
              </a:rPr>
              <a:t>Problem</a:t>
            </a:r>
            <a:endParaRPr lang="en-US" sz="2400" b="1" dirty="0">
              <a:solidFill>
                <a:srgbClr val="568FD2"/>
              </a:solidFill>
            </a:endParaRPr>
          </a:p>
          <a:p>
            <a:pPr>
              <a:lnSpc>
                <a:spcPct val="150000"/>
              </a:lnSpc>
            </a:pPr>
            <a:r>
              <a:rPr lang="en-US" sz="2400" dirty="0"/>
              <a:t>Hand posture evaluation either subjective or work intensive</a:t>
            </a:r>
            <a:endParaRPr lang="en-US" sz="2400" b="1" dirty="0">
              <a:solidFill>
                <a:srgbClr val="568FD2"/>
              </a:solidFill>
            </a:endParaRPr>
          </a:p>
          <a:p>
            <a:pPr>
              <a:lnSpc>
                <a:spcPct val="150000"/>
              </a:lnSpc>
            </a:pPr>
            <a:r>
              <a:rPr lang="en-US" sz="2400" b="1" dirty="0">
                <a:solidFill>
                  <a:srgbClr val="568FD2"/>
                </a:solidFill>
              </a:rPr>
              <a:t>Theorem </a:t>
            </a:r>
          </a:p>
          <a:p>
            <a:pPr>
              <a:lnSpc>
                <a:spcPct val="150000"/>
              </a:lnSpc>
            </a:pPr>
            <a:r>
              <a:rPr lang="en-US" sz="2200" dirty="0"/>
              <a:t>Hand posture comfort and discomfort affect performance and obviously user experience.</a:t>
            </a:r>
            <a:endParaRPr lang="en-US" sz="2400" b="1" dirty="0">
              <a:solidFill>
                <a:srgbClr val="568FD2"/>
              </a:solidFill>
            </a:endParaRPr>
          </a:p>
          <a:p>
            <a:pPr>
              <a:lnSpc>
                <a:spcPct val="150000"/>
              </a:lnSpc>
            </a:pPr>
            <a:r>
              <a:rPr lang="en-US" sz="2400" b="1" dirty="0">
                <a:solidFill>
                  <a:srgbClr val="568FD2"/>
                </a:solidFill>
              </a:rPr>
              <a:t>Goals</a:t>
            </a:r>
            <a:endParaRPr lang="en-US" dirty="0">
              <a:solidFill>
                <a:srgbClr val="568FD2"/>
              </a:solidFill>
            </a:endParaRPr>
          </a:p>
          <a:p>
            <a:pPr marL="457200" indent="-457200">
              <a:lnSpc>
                <a:spcPct val="150000"/>
              </a:lnSpc>
              <a:buFont typeface="+mj-lt"/>
              <a:buAutoNum type="arabicPeriod"/>
            </a:pPr>
            <a:r>
              <a:rPr lang="en-US" sz="2200" dirty="0"/>
              <a:t>Create a metric for quick and objective hand posture comfort/discomfort evaluation</a:t>
            </a:r>
          </a:p>
          <a:p>
            <a:pPr marL="457200" indent="-457200">
              <a:lnSpc>
                <a:spcPct val="150000"/>
              </a:lnSpc>
              <a:buFont typeface="+mj-lt"/>
              <a:buAutoNum type="arabicPeriod"/>
            </a:pPr>
            <a:r>
              <a:rPr lang="en-US" sz="2200" dirty="0"/>
              <a:t>Show its effect on performance in a pointing task</a:t>
            </a:r>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1.3 Study Goal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3356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3693319"/>
          </a:xfrm>
        </p:spPr>
        <p:txBody>
          <a:bodyPr/>
          <a:lstStyle/>
          <a:p>
            <a:pPr lvl="1" indent="0">
              <a:lnSpc>
                <a:spcPct val="150000"/>
              </a:lnSpc>
            </a:pPr>
            <a:r>
              <a:rPr lang="en-US" sz="3000" dirty="0">
                <a:solidFill>
                  <a:schemeClr val="bg1"/>
                </a:solidFill>
              </a:rPr>
              <a:t>2. Our Comfort and Discomfort Metric</a:t>
            </a:r>
            <a:br>
              <a:rPr lang="en-US" sz="2200" dirty="0">
                <a:solidFill>
                  <a:schemeClr val="bg1"/>
                </a:solidFill>
              </a:rPr>
            </a:br>
            <a:br>
              <a:rPr lang="en-US" sz="2200" dirty="0">
                <a:solidFill>
                  <a:schemeClr val="bg1"/>
                </a:solidFill>
              </a:rPr>
            </a:br>
            <a:r>
              <a:rPr lang="en-US" sz="2200" b="0" dirty="0">
                <a:solidFill>
                  <a:schemeClr val="bg1"/>
                </a:solidFill>
              </a:rPr>
              <a:t>2.1 Definition: Comfort and Discomfort</a:t>
            </a:r>
            <a:br>
              <a:rPr lang="en-US" sz="2200" b="0" dirty="0">
                <a:solidFill>
                  <a:schemeClr val="bg1"/>
                </a:solidFill>
              </a:rPr>
            </a:br>
            <a:r>
              <a:rPr lang="en-US" sz="2200" b="0" dirty="0">
                <a:solidFill>
                  <a:schemeClr val="bg1"/>
                </a:solidFill>
              </a:rPr>
              <a:t>2.2 Hand Comfort/Discomfort Components</a:t>
            </a:r>
            <a:br>
              <a:rPr lang="en-US" sz="2200" b="0" dirty="0">
                <a:solidFill>
                  <a:schemeClr val="bg1"/>
                </a:solidFill>
              </a:rPr>
            </a:br>
            <a:r>
              <a:rPr lang="en-US" sz="2200" b="0" dirty="0">
                <a:solidFill>
                  <a:schemeClr val="bg1"/>
                </a:solidFill>
              </a:rPr>
              <a:t>2.3 Concrete Implementation: RRP Metric Component</a:t>
            </a:r>
            <a:br>
              <a:rPr lang="en-US" sz="2200" b="0" dirty="0">
                <a:solidFill>
                  <a:schemeClr val="bg1"/>
                </a:solidFill>
              </a:rPr>
            </a:br>
            <a:r>
              <a:rPr lang="en-US" sz="2200" b="0" dirty="0">
                <a:solidFill>
                  <a:schemeClr val="bg1"/>
                </a:solidFill>
              </a:rPr>
              <a:t>2.4 Naive &amp; Improved Metric</a:t>
            </a:r>
            <a:br>
              <a:rPr lang="en-US" sz="2200" dirty="0"/>
            </a:br>
            <a:endParaRPr lang="en-US"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3337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087216"/>
            <a:ext cx="8507917" cy="4374543"/>
          </a:xfrm>
        </p:spPr>
        <p:txBody>
          <a:bodyPr/>
          <a:lstStyle/>
          <a:p>
            <a:pPr>
              <a:lnSpc>
                <a:spcPct val="150000"/>
              </a:lnSpc>
            </a:pPr>
            <a:r>
              <a:rPr lang="en-US" sz="2600" b="1" dirty="0">
                <a:solidFill>
                  <a:srgbClr val="568FD2"/>
                </a:solidFill>
              </a:rPr>
              <a:t>Comfort</a:t>
            </a:r>
          </a:p>
          <a:p>
            <a:pPr marL="342900" indent="-342900">
              <a:lnSpc>
                <a:spcPct val="150000"/>
              </a:lnSpc>
              <a:buFont typeface="Arial" panose="020B0604020202020204" pitchFamily="34" charset="0"/>
              <a:buChar char="•"/>
            </a:pPr>
            <a:r>
              <a:rPr lang="en-US" sz="2200" dirty="0"/>
              <a:t>“pleasant state or relaxed feeling of a human being”</a:t>
            </a:r>
          </a:p>
          <a:p>
            <a:pPr marL="342900" indent="-342900">
              <a:lnSpc>
                <a:spcPct val="150000"/>
              </a:lnSpc>
              <a:buFont typeface="Arial" panose="020B0604020202020204" pitchFamily="34" charset="0"/>
              <a:buChar char="•"/>
            </a:pPr>
            <a:r>
              <a:rPr lang="en-US" sz="2200" dirty="0"/>
              <a:t>Caused by subjective impressions and expectations</a:t>
            </a:r>
          </a:p>
          <a:p>
            <a:pPr>
              <a:lnSpc>
                <a:spcPct val="150000"/>
              </a:lnSpc>
            </a:pPr>
            <a:endParaRPr lang="en-US" sz="2200" dirty="0"/>
          </a:p>
          <a:p>
            <a:pPr>
              <a:lnSpc>
                <a:spcPct val="150000"/>
              </a:lnSpc>
            </a:pPr>
            <a:r>
              <a:rPr lang="en-US" sz="2600" b="1" dirty="0">
                <a:solidFill>
                  <a:srgbClr val="568FD2"/>
                </a:solidFill>
              </a:rPr>
              <a:t>Discomfort</a:t>
            </a:r>
          </a:p>
          <a:p>
            <a:pPr marL="342900" indent="-342900">
              <a:lnSpc>
                <a:spcPct val="150000"/>
              </a:lnSpc>
              <a:buFont typeface="Arial" panose="020B0604020202020204" pitchFamily="34" charset="0"/>
              <a:buChar char="•"/>
            </a:pPr>
            <a:r>
              <a:rPr lang="en-US" sz="2200" dirty="0"/>
              <a:t>“an unpleasant state of the human body”</a:t>
            </a:r>
          </a:p>
          <a:p>
            <a:pPr marL="342900" indent="-342900">
              <a:lnSpc>
                <a:spcPct val="150000"/>
              </a:lnSpc>
              <a:buFont typeface="Arial" panose="020B0604020202020204" pitchFamily="34" charset="0"/>
              <a:buChar char="•"/>
            </a:pPr>
            <a:r>
              <a:rPr lang="en-US" sz="2200" dirty="0"/>
              <a:t>Caused by physical stress</a:t>
            </a:r>
          </a:p>
        </p:txBody>
      </p:sp>
      <p:sp>
        <p:nvSpPr>
          <p:cNvPr id="5" name="Titel 4"/>
          <p:cNvSpPr>
            <a:spLocks noGrp="1"/>
          </p:cNvSpPr>
          <p:nvPr>
            <p:ph type="title"/>
          </p:nvPr>
        </p:nvSpPr>
        <p:spPr>
          <a:xfrm>
            <a:off x="319090" y="994334"/>
            <a:ext cx="8508999" cy="820738"/>
          </a:xfrm>
        </p:spPr>
        <p:txBody>
          <a:bodyPr/>
          <a:lstStyle/>
          <a:p>
            <a:r>
              <a:rPr lang="en-US" b="1" dirty="0">
                <a:solidFill>
                  <a:schemeClr val="bg2"/>
                </a:solidFill>
              </a:rPr>
              <a:t>2.1 Comfort and Discomfort Definitions </a:t>
            </a:r>
            <a:br>
              <a:rPr lang="en-US" b="1" dirty="0">
                <a:solidFill>
                  <a:schemeClr val="bg2"/>
                </a:solidFill>
              </a:rPr>
            </a:br>
            <a:r>
              <a:rPr lang="en-US" b="1" dirty="0">
                <a:solidFill>
                  <a:schemeClr val="bg2"/>
                </a:solidFill>
              </a:rPr>
              <a:t>(</a:t>
            </a:r>
            <a:r>
              <a:rPr lang="en-US" b="1" dirty="0" err="1">
                <a:solidFill>
                  <a:schemeClr val="bg2"/>
                </a:solidFill>
              </a:rPr>
              <a:t>Vink</a:t>
            </a:r>
            <a:r>
              <a:rPr lang="en-US" b="1" dirty="0">
                <a:solidFill>
                  <a:schemeClr val="bg2"/>
                </a:solidFill>
              </a:rPr>
              <a:t> et 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66336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Four components affect hand comfort/discomfort:</a:t>
            </a:r>
          </a:p>
          <a:p>
            <a:pPr marL="342900" indent="-342900">
              <a:lnSpc>
                <a:spcPct val="150000"/>
              </a:lnSpc>
              <a:buFont typeface="Arial" panose="020B0604020202020204" pitchFamily="34" charset="0"/>
              <a:buChar char="•"/>
            </a:pPr>
            <a:r>
              <a:rPr lang="en-US" sz="2200" dirty="0"/>
              <a:t>Deviation from Range of Rest Posture (RRP)</a:t>
            </a:r>
          </a:p>
          <a:p>
            <a:pPr marL="342900" indent="-342900">
              <a:lnSpc>
                <a:spcPct val="150000"/>
              </a:lnSpc>
              <a:buFont typeface="Arial" panose="020B0604020202020204" pitchFamily="34" charset="0"/>
              <a:buChar char="•"/>
            </a:pPr>
            <a:r>
              <a:rPr lang="en-US" sz="2200" dirty="0"/>
              <a:t>Inter Finger Angles (IFA)</a:t>
            </a:r>
          </a:p>
          <a:p>
            <a:pPr marL="342900" indent="-342900">
              <a:lnSpc>
                <a:spcPct val="150000"/>
              </a:lnSpc>
              <a:buFont typeface="Arial" panose="020B0604020202020204" pitchFamily="34" charset="0"/>
              <a:buChar char="•"/>
            </a:pPr>
            <a:r>
              <a:rPr lang="en-US" sz="2200" dirty="0"/>
              <a:t>Finger Hyperextension (HE)</a:t>
            </a:r>
          </a:p>
          <a:p>
            <a:pPr marL="342900" indent="-342900">
              <a:lnSpc>
                <a:spcPct val="150000"/>
              </a:lnSpc>
              <a:buFont typeface="Arial" panose="020B0604020202020204" pitchFamily="34" charset="0"/>
              <a:buChar char="•"/>
            </a:pPr>
            <a:r>
              <a:rPr lang="en-US" sz="2200" dirty="0"/>
              <a:t>Finger Abduction (FA)</a:t>
            </a:r>
            <a:endParaRPr lang="de-DE" sz="2200" dirty="0"/>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2.2 Hand </a:t>
            </a:r>
            <a:r>
              <a:rPr lang="de-DE" b="1" dirty="0" err="1">
                <a:solidFill>
                  <a:schemeClr val="bg2"/>
                </a:solidFill>
              </a:rPr>
              <a:t>Comfort</a:t>
            </a:r>
            <a:r>
              <a:rPr lang="de-DE" b="1" dirty="0">
                <a:solidFill>
                  <a:schemeClr val="bg2"/>
                </a:solidFill>
              </a:rPr>
              <a:t>/</a:t>
            </a:r>
            <a:r>
              <a:rPr lang="de-DE" b="1" dirty="0" err="1">
                <a:solidFill>
                  <a:schemeClr val="bg2"/>
                </a:solidFill>
              </a:rPr>
              <a:t>Discomfort</a:t>
            </a:r>
            <a:r>
              <a:rPr lang="de-DE" b="1" dirty="0">
                <a:solidFill>
                  <a:schemeClr val="bg2"/>
                </a:solidFill>
              </a:rPr>
              <a: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39029584"/>
      </p:ext>
    </p:extLst>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Template>
  <TotalTime>0</TotalTime>
  <Words>2169</Words>
  <Application>Microsoft Office PowerPoint</Application>
  <PresentationFormat>Bildschirmpräsentation (4:3)</PresentationFormat>
  <Paragraphs>392</Paragraphs>
  <Slides>54</Slides>
  <Notes>27</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54</vt:i4>
      </vt:variant>
    </vt:vector>
  </HeadingPairs>
  <TitlesOfParts>
    <vt:vector size="65" baseType="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A Metric for Hand Comfort/Discomfort Evaluation Towards Expressivity in Spatial Control</vt:lpstr>
      <vt:lpstr>Outline</vt:lpstr>
      <vt:lpstr>1. Introduction  1.1 Motivation 1.2 Related Work 1.3 Study Goal </vt:lpstr>
      <vt:lpstr>1.1 Motivation: Controlling a robot</vt:lpstr>
      <vt:lpstr>1.2 Related Work: Nicholas Schneider (TUM)</vt:lpstr>
      <vt:lpstr>1.3 Study Goal</vt:lpstr>
      <vt:lpstr>2. Our Comfort and Discomfort Metric  2.1 Definition: Comfort and Discomfort 2.2 Hand Comfort/Discomfort Components 2.3 Concrete Implementation: RRP Metric Component 2.4 Naive &amp; Improved Metric </vt:lpstr>
      <vt:lpstr>2.1 Comfort and Discomfort Definitions  (Vink et al.)</vt:lpstr>
      <vt:lpstr>2.2 Hand Comfort/Discomfort Components</vt:lpstr>
      <vt:lpstr>2.2 Hand Comfort/Discomfort Components</vt:lpstr>
      <vt:lpstr>2.2 Hand Comfort/Discomfort Components</vt:lpstr>
      <vt:lpstr>2.2 Hand Comfort/Discomfort Components</vt:lpstr>
      <vt:lpstr>2.2 Hand Comfort/Discomfort Components</vt:lpstr>
      <vt:lpstr>2.3 Concrete Implementation: RRP Metric Comp.</vt:lpstr>
      <vt:lpstr>2.3 Concrete Implementation: RRP Metric Comp.</vt:lpstr>
      <vt:lpstr>2.3 Concrete Implementation: RRP Metric Comp.</vt:lpstr>
      <vt:lpstr>2.4 Naïve &amp; Improved Metric</vt:lpstr>
      <vt:lpstr>2.4 Naïve &amp; Improved Metric</vt:lpstr>
      <vt:lpstr>3. Methodology  3.1 User Study 3.2 Improving the Metric</vt:lpstr>
      <vt:lpstr>3.1 User Study</vt:lpstr>
      <vt:lpstr>3.1 User Study</vt:lpstr>
      <vt:lpstr>3.1 User Study</vt:lpstr>
      <vt:lpstr>3.1 User Study</vt:lpstr>
      <vt:lpstr>3.2 Improving the Metric</vt:lpstr>
      <vt:lpstr>4. Results and Discussion  4.1 Improved Metric in Hand Posture Rating 4.2 Improved Metric in Target Shooting 4.3 Discussion</vt:lpstr>
      <vt:lpstr>4.1 Improved Metric in User Rating</vt:lpstr>
      <vt:lpstr>4.2 Improved Metric in Target Shooting</vt:lpstr>
      <vt:lpstr>4.3 Discussion</vt:lpstr>
      <vt:lpstr>5. Conclusion and Future Work  5.1 Conclusion 5.2 Future Work</vt:lpstr>
      <vt:lpstr>5.1 Conclusion </vt:lpstr>
      <vt:lpstr>5.1 Conclusion </vt:lpstr>
      <vt:lpstr>5.2 Future Work</vt:lpstr>
      <vt:lpstr>Questions?</vt:lpstr>
      <vt:lpstr>Appendix</vt:lpstr>
      <vt:lpstr>4. Results and Discussion</vt:lpstr>
      <vt:lpstr>4. Results and Discussion</vt:lpstr>
      <vt:lpstr>Grundlage der Masterfolien</vt:lpstr>
      <vt:lpstr>Hier steht eine Überschrift max. 2-zeilig</vt:lpstr>
      <vt:lpstr>Schrift</vt:lpstr>
      <vt:lpstr>Farben</vt:lpstr>
      <vt:lpstr>Texte</vt:lpstr>
      <vt:lpstr>Aufzählung</vt:lpstr>
      <vt:lpstr>Bilder - Allgemein</vt:lpstr>
      <vt:lpstr>Bilder</vt:lpstr>
      <vt:lpstr>Bilder</vt:lpstr>
      <vt:lpstr>Bilder</vt:lpstr>
      <vt:lpstr>Bilder</vt:lpstr>
      <vt:lpstr>Nicht formatfüllende Bilder</vt:lpstr>
      <vt:lpstr>Bilder Format füllend - maximale Bildgröße</vt:lpstr>
      <vt:lpstr>Nicht Format füllende Bilder</vt:lpstr>
      <vt:lpstr>Tabelle – Beispiel 1</vt:lpstr>
      <vt:lpstr>Tabelle – Beispiel 2</vt:lpstr>
      <vt:lpstr>Diagramme – Beispiel 1</vt:lpstr>
      <vt:lpstr>Diagramme</vt:lpstr>
    </vt:vector>
  </TitlesOfParts>
  <Compan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Jonas Mayer</dc:creator>
  <cp:lastModifiedBy>Jonas Mayer</cp:lastModifiedBy>
  <cp:revision>119</cp:revision>
  <cp:lastPrinted>2015-07-30T14:04:45Z</cp:lastPrinted>
  <dcterms:created xsi:type="dcterms:W3CDTF">2016-07-08T18:20:49Z</dcterms:created>
  <dcterms:modified xsi:type="dcterms:W3CDTF">2016-07-11T15:06:36Z</dcterms:modified>
</cp:coreProperties>
</file>